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6" r:id="rId1"/>
    <p:sldMasterId id="2147483691" r:id="rId2"/>
  </p:sldMasterIdLst>
  <p:notesMasterIdLst>
    <p:notesMasterId r:id="rId20"/>
  </p:notesMasterIdLst>
  <p:sldIdLst>
    <p:sldId id="256" r:id="rId3"/>
    <p:sldId id="273" r:id="rId4"/>
    <p:sldId id="274" r:id="rId5"/>
    <p:sldId id="275" r:id="rId6"/>
    <p:sldId id="287" r:id="rId7"/>
    <p:sldId id="277" r:id="rId8"/>
    <p:sldId id="278" r:id="rId9"/>
    <p:sldId id="279" r:id="rId10"/>
    <p:sldId id="280" r:id="rId11"/>
    <p:sldId id="281" r:id="rId12"/>
    <p:sldId id="282" r:id="rId13"/>
    <p:sldId id="267" r:id="rId14"/>
    <p:sldId id="288" r:id="rId15"/>
    <p:sldId id="261" r:id="rId16"/>
    <p:sldId id="284" r:id="rId17"/>
    <p:sldId id="290" r:id="rId18"/>
    <p:sldId id="271" r:id="rId19"/>
  </p:sldIdLst>
  <p:sldSz cx="9144000" cy="6858000" type="screen4x3"/>
  <p:notesSz cx="7772400" cy="10058400"/>
  <p:defaultTextStyle>
    <a:defPPr>
      <a:defRPr lang="en-GB"/>
    </a:defPPr>
    <a:lvl1pPr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ＭＳ Ｐゴシック" pitchFamily="32" charset="-128"/>
        <a:cs typeface="+mn-cs"/>
      </a:defRPr>
    </a:lvl1pPr>
    <a:lvl2pPr marL="742950" indent="-28575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ＭＳ Ｐゴシック" pitchFamily="32" charset="-128"/>
        <a:cs typeface="+mn-cs"/>
      </a:defRPr>
    </a:lvl2pPr>
    <a:lvl3pPr marL="1143000" indent="-2286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ＭＳ Ｐゴシック" pitchFamily="32" charset="-128"/>
        <a:cs typeface="+mn-cs"/>
      </a:defRPr>
    </a:lvl3pPr>
    <a:lvl4pPr marL="1600200" indent="-2286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ＭＳ Ｐゴシック" pitchFamily="32" charset="-128"/>
        <a:cs typeface="+mn-cs"/>
      </a:defRPr>
    </a:lvl4pPr>
    <a:lvl5pPr marL="2057400" indent="-2286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ＭＳ Ｐゴシック" pitchFamily="32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ＭＳ Ｐゴシック" pitchFamily="32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ＭＳ Ｐゴシック" pitchFamily="32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ＭＳ Ｐゴシック" pitchFamily="32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ＭＳ Ｐゴシック" pitchFamily="32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158" y="108"/>
      </p:cViewPr>
      <p:guideLst/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  <p:sp>
        <p:nvSpPr>
          <p:cNvPr id="20483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  <p:sp>
        <p:nvSpPr>
          <p:cNvPr id="20484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  <p:sp>
        <p:nvSpPr>
          <p:cNvPr id="20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19675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1888" cy="45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0" y="0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4398963" y="0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  <p:sp>
        <p:nvSpPr>
          <p:cNvPr id="20489" name="Text Box 8"/>
          <p:cNvSpPr txBox="1">
            <a:spLocks noChangeArrowheads="1"/>
          </p:cNvSpPr>
          <p:nvPr/>
        </p:nvSpPr>
        <p:spPr bwMode="auto">
          <a:xfrm>
            <a:off x="0" y="9555163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fld id="{F14E2775-113B-45AD-BE6D-41FDD59AA6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1491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eaLnBrk="1" hangingPunct="1"/>
            <a:fld id="{47F66287-11DC-470D-A6EE-EC02ACC8E67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289EB39-FDF7-489D-B8EE-5BF7EEC5691B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buClrTx/>
                <a:buFontTx/>
                <a:buNone/>
              </a:pPr>
              <a:t>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24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097A11-04F0-4877-B532-64B7D84058AE}" type="slidenum">
              <a:rPr lang="en-GB" altLang="en-US" sz="1400"/>
              <a:pPr eaLnBrk="1" hangingPunct="1">
                <a:spcBef>
                  <a:spcPct val="0"/>
                </a:spcBef>
              </a:pPr>
              <a:t>2</a:t>
            </a:fld>
            <a:endParaRPr lang="en-GB" altLang="en-US" sz="1400"/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54063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6288" y="4778375"/>
            <a:ext cx="6216650" cy="45259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80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0F1A452-C099-46EE-97C3-715838ACC52C}" type="slidenum">
              <a:rPr lang="en-GB" altLang="en-US" sz="1400"/>
              <a:pPr eaLnBrk="1" hangingPunct="1">
                <a:spcBef>
                  <a:spcPct val="0"/>
                </a:spcBef>
              </a:pPr>
              <a:t>3</a:t>
            </a:fld>
            <a:endParaRPr lang="en-GB" altLang="en-US" sz="1400"/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54063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6288" y="4778375"/>
            <a:ext cx="6216650" cy="45259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4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B041060-13F7-4E02-A433-18677FBCA854}" type="slidenum">
              <a:rPr lang="en-US" altLang="en-US" sz="140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400"/>
          </a:p>
        </p:txBody>
      </p:sp>
      <p:sp>
        <p:nvSpPr>
          <p:cNvPr id="317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D2E581F-DC06-492A-89A8-C03573FD1442}" type="slidenum">
              <a:rPr lang="en-US" altLang="en-US" sz="1400">
                <a:cs typeface="DejaVu Sans" panose="020B0603030804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>
              <a:cs typeface="DejaVu Sans" panose="020B0603030804020204" pitchFamily="34" charset="0"/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5063" cy="452278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97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eaLnBrk="1" hangingPunct="1"/>
            <a:fld id="{376DDDAE-CF26-4462-A1A0-AE5A6612F80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DA63701-ACFC-4E4E-8744-529F5082BD53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buClrTx/>
                <a:buFontTx/>
                <a:buNone/>
              </a:pPr>
              <a:t>12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5063" cy="452278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2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eaLnBrk="1" hangingPunct="1"/>
            <a:fld id="{FEA78214-B117-4A5D-891C-54D2807249E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4438" cy="37671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3475" cy="4521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679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1EA3F1-87EF-440C-B9BE-65E5A1179AAA}" type="slidenum">
              <a:rPr lang="en-US" altLang="en-US" sz="140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400"/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4438" cy="37671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3475" cy="4521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53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eaLnBrk="1" hangingPunct="1"/>
            <a:fld id="{439FF3B7-DDA0-4B8F-9380-B39E9F43265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6642298-15B1-410B-8C6F-8EDFACC01F21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algn="r" eaLnBrk="1" hangingPunct="1">
                <a:buClrTx/>
                <a:buFontTx/>
                <a:buNone/>
              </a:pPr>
              <a:t>17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7612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5063" cy="452278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6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0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70157" y="110880"/>
            <a:ext cx="7227776" cy="347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33193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70157" y="16920"/>
            <a:ext cx="7227776" cy="843120"/>
          </a:xfrm>
          <a:prstGeom prst="rect">
            <a:avLst/>
          </a:prstGeom>
        </p:spPr>
        <p:txBody>
          <a:bodyPr lIns="0" tIns="46800" rIns="0" bIns="46800" anchor="b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70156" y="125244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70156" y="389052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0795" y="1252440"/>
            <a:ext cx="4000377" cy="5050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634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70157" y="16920"/>
            <a:ext cx="7227776" cy="843120"/>
          </a:xfrm>
          <a:prstGeom prst="rect">
            <a:avLst/>
          </a:prstGeom>
        </p:spPr>
        <p:txBody>
          <a:bodyPr lIns="0" tIns="46800" rIns="0" bIns="46800" anchor="b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70156" y="1252440"/>
            <a:ext cx="4000377" cy="5050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0795" y="125244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0795" y="389052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5542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70157" y="16920"/>
            <a:ext cx="7227776" cy="843120"/>
          </a:xfrm>
          <a:prstGeom prst="rect">
            <a:avLst/>
          </a:prstGeom>
        </p:spPr>
        <p:txBody>
          <a:bodyPr lIns="0" tIns="46800" rIns="0" bIns="46800" anchor="b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70156" y="125244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0795" y="125244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70158" y="3890520"/>
            <a:ext cx="81977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1488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70157" y="16920"/>
            <a:ext cx="7227776" cy="843120"/>
          </a:xfrm>
          <a:prstGeom prst="rect">
            <a:avLst/>
          </a:prstGeom>
        </p:spPr>
        <p:txBody>
          <a:bodyPr lIns="0" tIns="46800" rIns="0" bIns="46800" anchor="b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70156" y="125244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0795" y="125244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0795" y="389052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70156" y="3890520"/>
            <a:ext cx="4000377" cy="2408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262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70157" y="16920"/>
            <a:ext cx="7227776" cy="843120"/>
          </a:xfrm>
          <a:prstGeom prst="rect">
            <a:avLst/>
          </a:prstGeom>
        </p:spPr>
        <p:txBody>
          <a:bodyPr lIns="0" tIns="46800" rIns="0" bIns="46800" anchor="b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70158" y="1252440"/>
            <a:ext cx="8197777" cy="5050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70158" y="1252440"/>
            <a:ext cx="8197777" cy="5050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196402" y="1252440"/>
            <a:ext cx="4745016" cy="50500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196402" y="1252440"/>
            <a:ext cx="4745016" cy="50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86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114" y="111125"/>
            <a:ext cx="7227842" cy="749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600">
                <a:solidFill>
                  <a:srgbClr val="0099CC"/>
                </a:solidFill>
              </a:rPr>
              <a:t> </a:t>
            </a:r>
            <a:br>
              <a:rPr lang="en-US" sz="600">
                <a:solidFill>
                  <a:srgbClr val="0099CC"/>
                </a:solidFill>
              </a:rPr>
            </a:br>
            <a:r>
              <a:rPr lang="en-US" sz="600"/>
              <a:t>A partnership between CSIRO and the Bureau of Meteorology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D2BC2F-EB00-42E2-8E43-1327CB2C50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94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7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114" y="111125"/>
            <a:ext cx="7227842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80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8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242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55011" y="16920"/>
            <a:ext cx="6742923" cy="843120"/>
          </a:xfrm>
          <a:prstGeom prst="rect">
            <a:avLst/>
          </a:prstGeom>
        </p:spPr>
        <p:txBody>
          <a:bodyPr lIns="0" tIns="46800" rIns="0" bIns="46800" anchor="b"/>
          <a:lstStyle>
            <a:lvl1pPr>
              <a:defRPr sz="2099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70158" y="1252440"/>
            <a:ext cx="8197777" cy="5050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46163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70157" y="16920"/>
            <a:ext cx="7227776" cy="843120"/>
          </a:xfrm>
          <a:prstGeom prst="rect">
            <a:avLst/>
          </a:prstGeom>
        </p:spPr>
        <p:txBody>
          <a:bodyPr lIns="0" tIns="46800" rIns="0" bIns="46800" anchor="b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70158" y="1252440"/>
            <a:ext cx="8197777" cy="5050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827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70157" y="16920"/>
            <a:ext cx="7227776" cy="843120"/>
          </a:xfrm>
          <a:prstGeom prst="rect">
            <a:avLst/>
          </a:prstGeom>
        </p:spPr>
        <p:txBody>
          <a:bodyPr lIns="0" tIns="46800" rIns="0" bIns="46800" anchor="b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70156" y="1252440"/>
            <a:ext cx="4000377" cy="5050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0795" y="1252440"/>
            <a:ext cx="4000377" cy="5050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57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70157" y="16920"/>
            <a:ext cx="7227776" cy="843120"/>
          </a:xfrm>
          <a:prstGeom prst="rect">
            <a:avLst/>
          </a:prstGeom>
        </p:spPr>
        <p:txBody>
          <a:bodyPr lIns="0" tIns="46800" rIns="0" bIns="46800"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371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4.wmf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885960"/>
            <a:ext cx="9138090" cy="3695400"/>
          </a:xfrm>
          <a:prstGeom prst="rect">
            <a:avLst/>
          </a:prstGeom>
          <a:ln>
            <a:noFill/>
          </a:ln>
        </p:spPr>
      </p:pic>
      <p:pic>
        <p:nvPicPr>
          <p:cNvPr id="42" name="Picture 3"/>
          <p:cNvPicPr/>
          <p:nvPr/>
        </p:nvPicPr>
        <p:blipFill>
          <a:blip r:embed="rId7"/>
          <a:stretch>
            <a:fillRect/>
          </a:stretch>
        </p:blipFill>
        <p:spPr>
          <a:xfrm>
            <a:off x="54250" y="72000"/>
            <a:ext cx="971351" cy="86544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470158" y="1252440"/>
            <a:ext cx="8197777" cy="5050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1124">
                <a:latin typeface="Gill Sans MT"/>
              </a:rPr>
              <a:t>Click to edit the outline text format</a:t>
            </a:r>
            <a:endParaRPr/>
          </a:p>
          <a:p>
            <a:pPr lvl="1"/>
            <a:r>
              <a:rPr lang="en-AU">
                <a:latin typeface="Gill Sans MT"/>
              </a:rPr>
              <a:t>Second Outline Level</a:t>
            </a:r>
            <a:endParaRPr/>
          </a:p>
          <a:p>
            <a:pPr lvl="2">
              <a:buFont typeface="Times New Roman"/>
              <a:buChar char="•"/>
            </a:pPr>
            <a:r>
              <a:rPr lang="en-AU" sz="900">
                <a:latin typeface="Gill Sans MT"/>
              </a:rPr>
              <a:t>Third Outline Level</a:t>
            </a:r>
            <a:endParaRPr/>
          </a:p>
          <a:p>
            <a:pPr lvl="3">
              <a:buFont typeface="Times New Roman"/>
              <a:buChar char="–"/>
            </a:pPr>
            <a:r>
              <a:rPr lang="en-AU" sz="787">
                <a:latin typeface="Gill Sans MT"/>
              </a:rPr>
              <a:t>Fourth Outline Level</a:t>
            </a:r>
            <a:endParaRPr/>
          </a:p>
          <a:p>
            <a:pPr lvl="4">
              <a:buFont typeface="Times New Roman"/>
              <a:buChar char="»"/>
            </a:pPr>
            <a:r>
              <a:rPr lang="en-AU" sz="787">
                <a:latin typeface="Gill Sans MT"/>
              </a:rPr>
              <a:t>Fifth Outline Level</a:t>
            </a:r>
            <a:endParaRPr/>
          </a:p>
          <a:p>
            <a:pPr lvl="5">
              <a:buFont typeface="Times New Roman"/>
              <a:buChar char="»"/>
            </a:pPr>
            <a:r>
              <a:rPr lang="en-AU" sz="787">
                <a:latin typeface="Gill Sans MT"/>
              </a:rPr>
              <a:t>Sixth Outline Level</a:t>
            </a:r>
            <a:endParaRPr/>
          </a:p>
          <a:p>
            <a:pPr lvl="6">
              <a:buFont typeface="Times New Roman"/>
              <a:buChar char="»"/>
            </a:pPr>
            <a:r>
              <a:rPr lang="en-AU" sz="787">
                <a:latin typeface="Gill Sans MT"/>
              </a:rPr>
              <a:t>Seventh Outline Level</a:t>
            </a:r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470157" y="110880"/>
            <a:ext cx="7227776" cy="749160"/>
          </a:xfrm>
          <a:prstGeom prst="rect">
            <a:avLst/>
          </a:prstGeom>
        </p:spPr>
        <p:txBody>
          <a:bodyPr lIns="0" tIns="46800" rIns="0" bIns="46800" anchor="b"/>
          <a:lstStyle/>
          <a:p>
            <a:r>
              <a:rPr lang="en-AU" sz="1574">
                <a:latin typeface="Gill Sans MT"/>
              </a:rPr>
              <a:t>Click to edit the title text format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443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33232" cy="1176480"/>
          </a:xfrm>
          <a:prstGeom prst="rect">
            <a:avLst/>
          </a:prstGeom>
          <a:ln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body"/>
          </p:nvPr>
        </p:nvSpPr>
        <p:spPr>
          <a:xfrm>
            <a:off x="470158" y="1252440"/>
            <a:ext cx="8197777" cy="5050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1124">
                <a:latin typeface="Gill Sans MT"/>
              </a:rPr>
              <a:t>Click to edit the outline text format</a:t>
            </a:r>
            <a:endParaRPr/>
          </a:p>
          <a:p>
            <a:pPr lvl="1"/>
            <a:r>
              <a:rPr lang="en-AU">
                <a:latin typeface="Gill Sans MT"/>
              </a:rPr>
              <a:t>Second Outline Level</a:t>
            </a:r>
            <a:endParaRPr/>
          </a:p>
          <a:p>
            <a:pPr lvl="2">
              <a:buFont typeface="Times New Roman"/>
              <a:buChar char="•"/>
            </a:pPr>
            <a:r>
              <a:rPr lang="en-AU" sz="900">
                <a:latin typeface="Gill Sans MT"/>
              </a:rPr>
              <a:t>Third Outline Level</a:t>
            </a:r>
            <a:endParaRPr/>
          </a:p>
          <a:p>
            <a:pPr lvl="3">
              <a:buFont typeface="Times New Roman"/>
              <a:buChar char="–"/>
            </a:pPr>
            <a:r>
              <a:rPr lang="en-AU" sz="787">
                <a:latin typeface="Gill Sans MT"/>
              </a:rPr>
              <a:t>Fourth Outline Level</a:t>
            </a:r>
            <a:endParaRPr/>
          </a:p>
          <a:p>
            <a:pPr lvl="4">
              <a:buFont typeface="Times New Roman"/>
              <a:buChar char="»"/>
            </a:pPr>
            <a:r>
              <a:rPr lang="en-AU" sz="787">
                <a:latin typeface="Gill Sans MT"/>
              </a:rPr>
              <a:t>Fifth Outline Level</a:t>
            </a:r>
            <a:endParaRPr/>
          </a:p>
          <a:p>
            <a:pPr lvl="5">
              <a:buFont typeface="Times New Roman"/>
              <a:buChar char="»"/>
            </a:pPr>
            <a:r>
              <a:rPr lang="en-AU" sz="787">
                <a:latin typeface="Gill Sans MT"/>
              </a:rPr>
              <a:t>Sixth Outline Level</a:t>
            </a:r>
            <a:endParaRPr/>
          </a:p>
          <a:p>
            <a:pPr lvl="6">
              <a:buFont typeface="Times New Roman"/>
              <a:buChar char="»"/>
            </a:pPr>
            <a:r>
              <a:rPr lang="en-AU" sz="787">
                <a:latin typeface="Gill Sans MT"/>
              </a:rPr>
              <a:t>Seventh Outline Level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5072128" y="6470640"/>
            <a:ext cx="3233607" cy="1185840"/>
          </a:xfrm>
          <a:prstGeom prst="rect">
            <a:avLst/>
          </a:prstGeom>
        </p:spPr>
        <p:txBody>
          <a:bodyPr lIns="90000" tIns="46800" rIns="90000" bIns="46800"/>
          <a:lstStyle/>
          <a:p>
            <a:pPr defTabSz="6855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AU" smtClean="0">
                <a:solidFill>
                  <a:prstClr val="black"/>
                </a:solidFill>
                <a:latin typeface="Arial"/>
                <a:ea typeface="DejaVu Sans"/>
              </a:rPr>
              <a:t>&lt;footer&gt;</a:t>
            </a:r>
            <a:endParaRPr lang="en-AU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3" name="Picture 4"/>
          <p:cNvPicPr/>
          <p:nvPr/>
        </p:nvPicPr>
        <p:blipFill>
          <a:blip r:embed="rId15"/>
          <a:stretch>
            <a:fillRect/>
          </a:stretch>
        </p:blipFill>
        <p:spPr>
          <a:xfrm>
            <a:off x="17004" y="82440"/>
            <a:ext cx="792680" cy="70956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1687652" y="6423120"/>
            <a:ext cx="718729" cy="368280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465298" y="6423120"/>
            <a:ext cx="714141" cy="363600"/>
          </a:xfrm>
          <a:prstGeom prst="rect">
            <a:avLst/>
          </a:prstGeom>
        </p:spPr>
        <p:txBody>
          <a:bodyPr lIns="90000" tIns="46800" rIns="90000" bIns="46800"/>
          <a:lstStyle/>
          <a:p>
            <a:pPr defTabSz="6855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fld id="{3A973214-B2C8-46EF-9DF4-9DE5F6541E49}" type="slidenum">
              <a:rPr lang="en-US" smtClean="0">
                <a:solidFill>
                  <a:prstClr val="black"/>
                </a:solidFill>
                <a:latin typeface="Arial"/>
                <a:ea typeface="DejaVu Sans"/>
              </a:rPr>
              <a:pPr defTabSz="6855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‹#›</a:t>
            </a:fld>
            <a:endParaRPr lang="en-US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470157" y="110880"/>
            <a:ext cx="7227776" cy="749160"/>
          </a:xfrm>
          <a:prstGeom prst="rect">
            <a:avLst/>
          </a:prstGeom>
        </p:spPr>
        <p:txBody>
          <a:bodyPr lIns="0" tIns="46800" rIns="0" bIns="46800" anchor="b"/>
          <a:lstStyle/>
          <a:p>
            <a:r>
              <a:rPr lang="en-AU" sz="1574">
                <a:latin typeface="Gill Sans MT"/>
              </a:rPr>
              <a:t>Click to edit the title text format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815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1548399" y="1196753"/>
            <a:ext cx="7126679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4" tIns="33737" rIns="67474" bIns="33737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099" dirty="0">
                <a:solidFill>
                  <a:srgbClr val="000000"/>
                </a:solidFill>
              </a:rPr>
              <a:t>Synthetic satellite imagery </a:t>
            </a:r>
            <a:r>
              <a:rPr lang="en-US" altLang="en-US" sz="2099" dirty="0" smtClean="0">
                <a:solidFill>
                  <a:srgbClr val="000000"/>
                </a:solidFill>
              </a:rPr>
              <a:t>from ACCESS NWP forecasts</a:t>
            </a:r>
            <a:endParaRPr lang="en-US" altLang="en-US" sz="2099" dirty="0">
              <a:solidFill>
                <a:srgbClr val="000000"/>
              </a:solidFill>
            </a:endParaRPr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856915" y="3872930"/>
            <a:ext cx="4363157" cy="114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4" tIns="33737" rIns="67474" bIns="33737"/>
          <a:lstStyle>
            <a:lvl1pPr marL="342900" indent="-338138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Lawrie </a:t>
            </a:r>
            <a:r>
              <a:rPr lang="en-US" altLang="en-US" dirty="0" smtClean="0">
                <a:solidFill>
                  <a:srgbClr val="000000"/>
                </a:solidFill>
              </a:rPr>
              <a:t>Rikus and </a:t>
            </a:r>
            <a:r>
              <a:rPr lang="en-US" altLang="en-US" dirty="0" err="1">
                <a:solidFill>
                  <a:srgbClr val="000000"/>
                </a:solidFill>
              </a:rPr>
              <a:t>Zhian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</a:rPr>
              <a:t>Sun,</a:t>
            </a:r>
            <a:endParaRPr lang="en-US" altLang="en-US" dirty="0">
              <a:solidFill>
                <a:srgbClr val="000000"/>
              </a:solidFill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dirty="0" smtClean="0">
                <a:solidFill>
                  <a:srgbClr val="00B0F0"/>
                </a:solidFill>
              </a:rPr>
              <a:t>Earth </a:t>
            </a:r>
            <a:r>
              <a:rPr lang="en-US" altLang="en-US" dirty="0">
                <a:solidFill>
                  <a:srgbClr val="00B0F0"/>
                </a:solidFill>
              </a:rPr>
              <a:t>System </a:t>
            </a:r>
            <a:r>
              <a:rPr lang="en-US" altLang="en-US" dirty="0" smtClean="0">
                <a:solidFill>
                  <a:srgbClr val="00B0F0"/>
                </a:solidFill>
              </a:rPr>
              <a:t>Modelling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dirty="0" smtClean="0">
                <a:solidFill>
                  <a:srgbClr val="00B0F0"/>
                </a:solidFill>
              </a:rPr>
              <a:t>Bureau Research and Development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dirty="0" smtClean="0">
                <a:solidFill>
                  <a:schemeClr val="tx1"/>
                </a:solidFill>
              </a:rPr>
              <a:t>23 March 2016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0449"/>
            <a:ext cx="5484258" cy="411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9"/>
          <p:cNvSpPr txBox="1">
            <a:spLocks noChangeArrowheads="1"/>
          </p:cNvSpPr>
          <p:nvPr/>
        </p:nvSpPr>
        <p:spPr bwMode="auto">
          <a:xfrm>
            <a:off x="6588224" y="1659598"/>
            <a:ext cx="17116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AU" altLang="en-US" dirty="0">
                <a:solidFill>
                  <a:srgbClr val="00B050"/>
                </a:solidFill>
              </a:rPr>
              <a:t>ACCESS-BN</a:t>
            </a:r>
          </a:p>
        </p:txBody>
      </p:sp>
      <p:cxnSp>
        <p:nvCxnSpPr>
          <p:cNvPr id="14342" name="Straight Arrow Connector 12"/>
          <p:cNvCxnSpPr>
            <a:cxnSpLocks noChangeShapeType="1"/>
          </p:cNvCxnSpPr>
          <p:nvPr/>
        </p:nvCxnSpPr>
        <p:spPr bwMode="auto">
          <a:xfrm flipH="1" flipV="1">
            <a:off x="4194125" y="3617046"/>
            <a:ext cx="1511503" cy="88072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34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30" y="2081739"/>
            <a:ext cx="3234855" cy="355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15616" y="245421"/>
            <a:ext cx="6634953" cy="506634"/>
          </a:xfrm>
        </p:spPr>
        <p:txBody>
          <a:bodyPr/>
          <a:lstStyle/>
          <a:p>
            <a:r>
              <a:rPr lang="en-AU" altLang="en-US" sz="2099" b="1" dirty="0">
                <a:solidFill>
                  <a:schemeClr val="bg1"/>
                </a:solidFill>
              </a:rPr>
              <a:t>Regional models</a:t>
            </a:r>
          </a:p>
        </p:txBody>
      </p:sp>
    </p:spTree>
    <p:extLst>
      <p:ext uri="{BB962C8B-B14F-4D97-AF65-F5344CB8AC3E}">
        <p14:creationId xmlns:p14="http://schemas.microsoft.com/office/powerpoint/2010/main" val="421850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71600" y="24465"/>
            <a:ext cx="6688938" cy="632093"/>
          </a:xfrm>
        </p:spPr>
        <p:txBody>
          <a:bodyPr/>
          <a:lstStyle/>
          <a:p>
            <a:r>
              <a:rPr lang="en-AU" altLang="en-US" sz="2099" dirty="0">
                <a:solidFill>
                  <a:schemeClr val="bg1"/>
                </a:solidFill>
              </a:rPr>
              <a:t>How can we compare the model and satellite data?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1412776"/>
            <a:ext cx="73959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544" indent="-2725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2000" dirty="0">
                <a:solidFill>
                  <a:schemeClr val="accent1"/>
                </a:solidFill>
              </a:rPr>
              <a:t>Standard model field statistical comparisons</a:t>
            </a:r>
          </a:p>
          <a:p>
            <a:pPr marL="771216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1600" dirty="0">
                <a:solidFill>
                  <a:schemeClr val="tx1"/>
                </a:solidFill>
              </a:rPr>
              <a:t>RMS, Bias etc</a:t>
            </a:r>
          </a:p>
          <a:p>
            <a:pPr marL="771216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1600" dirty="0">
                <a:solidFill>
                  <a:schemeClr val="tx1"/>
                </a:solidFill>
              </a:rPr>
              <a:t>Requires </a:t>
            </a:r>
            <a:r>
              <a:rPr lang="en-AU" altLang="en-US" sz="1600" dirty="0" err="1">
                <a:solidFill>
                  <a:schemeClr val="tx1"/>
                </a:solidFill>
              </a:rPr>
              <a:t>regrid</a:t>
            </a:r>
            <a:r>
              <a:rPr lang="en-AU" altLang="en-US" sz="1600" dirty="0">
                <a:solidFill>
                  <a:schemeClr val="tx1"/>
                </a:solidFill>
              </a:rPr>
              <a:t>/projection</a:t>
            </a:r>
          </a:p>
          <a:p>
            <a:pPr marL="272544" indent="-2725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2000" dirty="0">
                <a:solidFill>
                  <a:schemeClr val="accent1"/>
                </a:solidFill>
              </a:rPr>
              <a:t>Value distribution analysis</a:t>
            </a:r>
          </a:p>
          <a:p>
            <a:pPr marL="771216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1600" dirty="0">
                <a:solidFill>
                  <a:schemeClr val="tx1"/>
                </a:solidFill>
              </a:rPr>
              <a:t>Histogram comparisons</a:t>
            </a:r>
          </a:p>
          <a:p>
            <a:pPr marL="272544" indent="-2725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2000" dirty="0">
                <a:solidFill>
                  <a:schemeClr val="accent1"/>
                </a:solidFill>
              </a:rPr>
              <a:t>Image quality metrics</a:t>
            </a:r>
          </a:p>
          <a:p>
            <a:pPr marL="771216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1600" dirty="0">
                <a:solidFill>
                  <a:schemeClr val="tx1"/>
                </a:solidFill>
              </a:rPr>
              <a:t>Texture, pyramid scale comparisons</a:t>
            </a:r>
          </a:p>
          <a:p>
            <a:pPr marL="272544" indent="-2725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2000" dirty="0">
                <a:solidFill>
                  <a:schemeClr val="accent1"/>
                </a:solidFill>
              </a:rPr>
              <a:t>Object based analysis</a:t>
            </a:r>
          </a:p>
          <a:p>
            <a:pPr marL="771216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1600" dirty="0">
                <a:solidFill>
                  <a:schemeClr val="tx1"/>
                </a:solidFill>
              </a:rPr>
              <a:t>Cloud features, frontal positions</a:t>
            </a:r>
          </a:p>
          <a:p>
            <a:pPr marL="771216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en-US" sz="1600" dirty="0">
                <a:solidFill>
                  <a:schemeClr val="tx1"/>
                </a:solidFill>
              </a:rPr>
              <a:t>Displacement vectors</a:t>
            </a:r>
            <a:endParaRPr lang="en-AU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ChangeArrowheads="1"/>
          </p:cNvSpPr>
          <p:nvPr/>
        </p:nvSpPr>
        <p:spPr bwMode="auto">
          <a:xfrm>
            <a:off x="4182223" y="5383243"/>
            <a:ext cx="4961778" cy="754561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47" y="1177673"/>
            <a:ext cx="4715414" cy="267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967" y="1177672"/>
            <a:ext cx="4476192" cy="267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94" y="3861048"/>
            <a:ext cx="5123639" cy="2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711" y="1041716"/>
            <a:ext cx="464270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chemeClr val="accent2"/>
                </a:solidFill>
              </a:rPr>
              <a:t>Access-G BT (40S-60S,130W-175W</a:t>
            </a:r>
            <a:r>
              <a:rPr lang="en-US" altLang="en-US" b="1" dirty="0" smtClean="0">
                <a:solidFill>
                  <a:schemeClr val="accent2"/>
                </a:solidFill>
              </a:rPr>
              <a:t>) 24 hour forecast</a:t>
            </a:r>
            <a:endParaRPr lang="en-AU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0623" y="1062026"/>
            <a:ext cx="418337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GOES-15 IR1 at 20120715 00:30UTC </a:t>
            </a:r>
            <a:endParaRPr lang="en-A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81" y="1423846"/>
            <a:ext cx="7018039" cy="401030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084809" y="116632"/>
            <a:ext cx="6218847" cy="561756"/>
          </a:xfrm>
          <a:prstGeom prst="rect">
            <a:avLst/>
          </a:prstGeom>
        </p:spPr>
        <p:txBody>
          <a:bodyPr lIns="0" tIns="35086" rIns="0" bIns="35086" anchor="b"/>
          <a:lstStyle/>
          <a:p>
            <a:pPr defTabSz="6855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AU" altLang="en-US" sz="2099" kern="0" dirty="0"/>
              <a:t>A Direct comparison</a:t>
            </a:r>
          </a:p>
        </p:txBody>
      </p:sp>
    </p:spTree>
    <p:extLst>
      <p:ext uri="{BB962C8B-B14F-4D97-AF65-F5344CB8AC3E}">
        <p14:creationId xmlns:p14="http://schemas.microsoft.com/office/powerpoint/2010/main" val="21209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3" y="1600196"/>
            <a:ext cx="6400813" cy="3657607"/>
          </a:xfrm>
          <a:prstGeom prst="rect">
            <a:avLst/>
          </a:prstGeom>
        </p:spPr>
      </p:pic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30652" y="330420"/>
            <a:ext cx="6166052" cy="396323"/>
          </a:xfrm>
        </p:spPr>
        <p:txBody>
          <a:bodyPr/>
          <a:lstStyle/>
          <a:p>
            <a:pPr>
              <a:tabLst>
                <a:tab pos="0" algn="l"/>
                <a:tab pos="342763" algn="l"/>
                <a:tab pos="685526" algn="l"/>
                <a:tab pos="1028289" algn="l"/>
                <a:tab pos="1371051" algn="l"/>
                <a:tab pos="1713814" algn="l"/>
                <a:tab pos="2056577" algn="l"/>
                <a:tab pos="2399340" algn="l"/>
                <a:tab pos="2742103" algn="l"/>
                <a:tab pos="3084866" algn="l"/>
                <a:tab pos="3427628" algn="l"/>
                <a:tab pos="3770391" algn="l"/>
                <a:tab pos="4113154" algn="l"/>
                <a:tab pos="4455917" algn="l"/>
                <a:tab pos="4798680" algn="l"/>
                <a:tab pos="5141443" algn="l"/>
                <a:tab pos="5484205" algn="l"/>
                <a:tab pos="5826968" algn="l"/>
                <a:tab pos="6169731" algn="l"/>
                <a:tab pos="6512494" algn="l"/>
                <a:tab pos="6855257" algn="l"/>
                <a:tab pos="7055202" algn="l"/>
              </a:tabLst>
            </a:pPr>
            <a:r>
              <a:rPr lang="en-US" altLang="en-US" sz="2099" dirty="0">
                <a:solidFill>
                  <a:schemeClr val="bg1"/>
                </a:solidFill>
              </a:rPr>
              <a:t>Qualitative assessment</a:t>
            </a:r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205898" y="2092451"/>
            <a:ext cx="2740938" cy="958079"/>
            <a:chOff x="173" y="1037"/>
            <a:chExt cx="2303" cy="805"/>
          </a:xfrm>
        </p:grpSpPr>
        <p:sp>
          <p:nvSpPr>
            <p:cNvPr id="9231" name="Line 4"/>
            <p:cNvSpPr>
              <a:spLocks noChangeShapeType="1"/>
            </p:cNvSpPr>
            <p:nvPr/>
          </p:nvSpPr>
          <p:spPr bwMode="auto">
            <a:xfrm flipH="1" flipV="1">
              <a:off x="1727" y="1324"/>
              <a:ext cx="750" cy="231"/>
            </a:xfrm>
            <a:prstGeom prst="line">
              <a:avLst/>
            </a:prstGeom>
            <a:noFill/>
            <a:ln w="36720">
              <a:solidFill>
                <a:srgbClr val="800000"/>
              </a:solidFill>
              <a:round/>
              <a:headEnd type="triangle" w="med" len="med"/>
              <a:tail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9232" name="Rectangle 5"/>
            <p:cNvSpPr>
              <a:spLocks noChangeArrowheads="1"/>
            </p:cNvSpPr>
            <p:nvPr/>
          </p:nvSpPr>
          <p:spPr bwMode="auto">
            <a:xfrm>
              <a:off x="173" y="1037"/>
              <a:ext cx="1554" cy="805"/>
            </a:xfrm>
            <a:prstGeom prst="rect">
              <a:avLst/>
            </a:prstGeom>
            <a:solidFill>
              <a:srgbClr val="CFE7F5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474" tIns="33737" rIns="67474" bIns="33737" anchor="ctr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9pPr>
            </a:lstStyle>
            <a:p>
              <a:pPr algn="ctr" eaLnBrk="1" hangingPunct="1"/>
              <a:r>
                <a:rPr lang="en-US" altLang="en-US" b="1" u="sng" dirty="0">
                  <a:solidFill>
                    <a:srgbClr val="000000"/>
                  </a:solidFill>
                </a:rPr>
                <a:t>Tropics</a:t>
              </a:r>
            </a:p>
            <a:p>
              <a:pPr algn="ctr" eaLnBrk="1" hangingPunct="1"/>
              <a:r>
                <a:rPr lang="en-US" altLang="en-US" sz="1200" dirty="0">
                  <a:solidFill>
                    <a:srgbClr val="FF0000"/>
                  </a:solidFill>
                </a:rPr>
                <a:t>Noisier</a:t>
              </a:r>
            </a:p>
            <a:p>
              <a:pPr algn="ctr" eaLnBrk="1" hangingPunct="1"/>
              <a:r>
                <a:rPr lang="en-US" altLang="en-US" sz="1200" dirty="0">
                  <a:solidFill>
                    <a:srgbClr val="FF0000"/>
                  </a:solidFill>
                </a:rPr>
                <a:t>Too much cold cloud</a:t>
              </a:r>
            </a:p>
            <a:p>
              <a:pPr algn="ctr" eaLnBrk="1" hangingPunct="1"/>
              <a:r>
                <a:rPr lang="en-US" altLang="en-US" sz="1200" dirty="0">
                  <a:solidFill>
                    <a:srgbClr val="00FF00"/>
                  </a:solidFill>
                </a:rPr>
                <a:t>Pass the squint test</a:t>
              </a:r>
            </a:p>
            <a:p>
              <a:pPr algn="ctr" eaLnBrk="1" hangingPunct="1"/>
              <a:endParaRPr lang="en-US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246" name="Group 6"/>
          <p:cNvGrpSpPr>
            <a:grpSpLocks/>
          </p:cNvGrpSpPr>
          <p:nvPr/>
        </p:nvGrpSpPr>
        <p:grpSpPr bwMode="auto">
          <a:xfrm>
            <a:off x="205899" y="3600383"/>
            <a:ext cx="2671909" cy="958079"/>
            <a:chOff x="173" y="2304"/>
            <a:chExt cx="2245" cy="805"/>
          </a:xfrm>
        </p:grpSpPr>
        <p:sp>
          <p:nvSpPr>
            <p:cNvPr id="9229" name="Line 7"/>
            <p:cNvSpPr>
              <a:spLocks noChangeShapeType="1"/>
            </p:cNvSpPr>
            <p:nvPr/>
          </p:nvSpPr>
          <p:spPr bwMode="auto">
            <a:xfrm flipH="1">
              <a:off x="1727" y="2592"/>
              <a:ext cx="692" cy="114"/>
            </a:xfrm>
            <a:prstGeom prst="line">
              <a:avLst/>
            </a:prstGeom>
            <a:noFill/>
            <a:ln w="36720">
              <a:solidFill>
                <a:srgbClr val="800000"/>
              </a:solidFill>
              <a:round/>
              <a:headEnd type="triangle" w="med" len="med"/>
              <a:tail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9230" name="Rectangle 8"/>
            <p:cNvSpPr>
              <a:spLocks noChangeArrowheads="1"/>
            </p:cNvSpPr>
            <p:nvPr/>
          </p:nvSpPr>
          <p:spPr bwMode="auto">
            <a:xfrm>
              <a:off x="173" y="2304"/>
              <a:ext cx="1554" cy="805"/>
            </a:xfrm>
            <a:prstGeom prst="rect">
              <a:avLst/>
            </a:prstGeom>
            <a:solidFill>
              <a:srgbClr val="CFE7F5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474" tIns="33737" rIns="67474" bIns="33737" anchor="ctr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9pPr>
            </a:lstStyle>
            <a:p>
              <a:pPr algn="ctr" eaLnBrk="1" hangingPunct="1"/>
              <a:endParaRPr lang="en-US" altLang="en-US" b="1" u="sng" dirty="0">
                <a:solidFill>
                  <a:srgbClr val="000000"/>
                </a:solidFill>
              </a:endParaRPr>
            </a:p>
            <a:p>
              <a:pPr algn="ctr" eaLnBrk="1" hangingPunct="1"/>
              <a:r>
                <a:rPr lang="en-US" altLang="en-US" b="1" u="sng" dirty="0">
                  <a:solidFill>
                    <a:srgbClr val="000000"/>
                  </a:solidFill>
                </a:rPr>
                <a:t>Mid-latitudes</a:t>
              </a:r>
            </a:p>
            <a:p>
              <a:pPr algn="ctr" eaLnBrk="1" hangingPunct="1"/>
              <a:r>
                <a:rPr lang="en-US" altLang="en-US" sz="1200" dirty="0">
                  <a:solidFill>
                    <a:srgbClr val="FF0000"/>
                  </a:solidFill>
                </a:rPr>
                <a:t>Smoother</a:t>
              </a:r>
            </a:p>
            <a:p>
              <a:pPr algn="ctr" eaLnBrk="1" hangingPunct="1"/>
              <a:r>
                <a:rPr lang="en-US" altLang="en-US" sz="1200" dirty="0">
                  <a:solidFill>
                    <a:srgbClr val="00FF00"/>
                  </a:solidFill>
                </a:rPr>
                <a:t>Large-scales good</a:t>
              </a:r>
            </a:p>
            <a:p>
              <a:pPr algn="ctr" eaLnBrk="1" hangingPunct="1"/>
              <a:r>
                <a:rPr lang="en-US" altLang="en-US" sz="1200" dirty="0">
                  <a:solidFill>
                    <a:srgbClr val="00FF00"/>
                  </a:solidFill>
                </a:rPr>
                <a:t>BT range good</a:t>
              </a:r>
            </a:p>
            <a:p>
              <a:pPr algn="ctr" eaLnBrk="1" hangingPunct="1"/>
              <a:r>
                <a:rPr lang="en-US" altLang="en-US" sz="1200" dirty="0">
                  <a:solidFill>
                    <a:srgbClr val="00FF00"/>
                  </a:solidFill>
                </a:rPr>
                <a:t>Low cloud pretty good</a:t>
              </a:r>
            </a:p>
            <a:p>
              <a:pPr algn="ctr" eaLnBrk="1" hangingPunct="1"/>
              <a:endParaRPr lang="en-US" alt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9222" name="Rectangle 9"/>
          <p:cNvSpPr>
            <a:spLocks noChangeArrowheads="1"/>
          </p:cNvSpPr>
          <p:nvPr/>
        </p:nvSpPr>
        <p:spPr bwMode="auto">
          <a:xfrm>
            <a:off x="3701399" y="3051720"/>
            <a:ext cx="69029" cy="1190"/>
          </a:xfrm>
          <a:prstGeom prst="rect">
            <a:avLst/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3491880" y="2211708"/>
            <a:ext cx="4880675" cy="1388675"/>
            <a:chOff x="3491880" y="2211708"/>
            <a:chExt cx="4880675" cy="1388675"/>
          </a:xfrm>
        </p:grpSpPr>
        <p:sp>
          <p:nvSpPr>
            <p:cNvPr id="9224" name="Rectangle 11"/>
            <p:cNvSpPr>
              <a:spLocks noChangeArrowheads="1"/>
            </p:cNvSpPr>
            <p:nvPr/>
          </p:nvSpPr>
          <p:spPr bwMode="auto">
            <a:xfrm>
              <a:off x="6372200" y="3212976"/>
              <a:ext cx="360040" cy="385245"/>
            </a:xfrm>
            <a:prstGeom prst="rect">
              <a:avLst/>
            </a:prstGeom>
            <a:noFill/>
            <a:ln w="1836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altLang="en-US"/>
            </a:p>
          </p:txBody>
        </p:sp>
        <p:sp>
          <p:nvSpPr>
            <p:cNvPr id="9225" name="Rectangle 12"/>
            <p:cNvSpPr>
              <a:spLocks noChangeArrowheads="1"/>
            </p:cNvSpPr>
            <p:nvPr/>
          </p:nvSpPr>
          <p:spPr bwMode="auto">
            <a:xfrm>
              <a:off x="3491880" y="3212976"/>
              <a:ext cx="360040" cy="387407"/>
            </a:xfrm>
            <a:prstGeom prst="rect">
              <a:avLst/>
            </a:prstGeom>
            <a:noFill/>
            <a:ln w="1836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altLang="en-US"/>
            </a:p>
          </p:txBody>
        </p:sp>
        <p:sp>
          <p:nvSpPr>
            <p:cNvPr id="9226" name="Line 13"/>
            <p:cNvSpPr>
              <a:spLocks noChangeShapeType="1"/>
            </p:cNvSpPr>
            <p:nvPr/>
          </p:nvSpPr>
          <p:spPr bwMode="auto">
            <a:xfrm flipH="1">
              <a:off x="3851919" y="2434027"/>
              <a:ext cx="3564133" cy="850957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9227" name="Line 14"/>
            <p:cNvSpPr>
              <a:spLocks noChangeShapeType="1"/>
            </p:cNvSpPr>
            <p:nvPr/>
          </p:nvSpPr>
          <p:spPr bwMode="auto">
            <a:xfrm flipH="1">
              <a:off x="6732240" y="2502263"/>
              <a:ext cx="1040166" cy="782721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9228" name="Rectangle 15"/>
            <p:cNvSpPr>
              <a:spLocks noChangeArrowheads="1"/>
            </p:cNvSpPr>
            <p:nvPr/>
          </p:nvSpPr>
          <p:spPr bwMode="auto">
            <a:xfrm>
              <a:off x="7452321" y="2211708"/>
              <a:ext cx="920234" cy="290555"/>
            </a:xfrm>
            <a:prstGeom prst="rect">
              <a:avLst/>
            </a:prstGeom>
            <a:solidFill>
              <a:srgbClr val="CFE7F5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7474" tIns="33737" rIns="67474" bIns="33737" anchor="ctr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itchFamily="32" charset="-128"/>
                </a:defRPr>
              </a:lvl9pPr>
            </a:lstStyle>
            <a:p>
              <a:pPr algn="ctr" eaLnBrk="1" hangingPunct="1"/>
              <a:r>
                <a:rPr lang="en-US" altLang="en-US" dirty="0">
                  <a:solidFill>
                    <a:srgbClr val="000000"/>
                  </a:solidFill>
                </a:rPr>
                <a:t>Whoops!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187624" y="155186"/>
            <a:ext cx="6636165" cy="489993"/>
          </a:xfrm>
        </p:spPr>
        <p:txBody>
          <a:bodyPr/>
          <a:lstStyle/>
          <a:p>
            <a:pPr>
              <a:tabLst>
                <a:tab pos="0" algn="l"/>
                <a:tab pos="342763" algn="l"/>
                <a:tab pos="685526" algn="l"/>
                <a:tab pos="1028289" algn="l"/>
                <a:tab pos="1371051" algn="l"/>
                <a:tab pos="1713814" algn="l"/>
                <a:tab pos="2056577" algn="l"/>
                <a:tab pos="2399340" algn="l"/>
                <a:tab pos="2742103" algn="l"/>
                <a:tab pos="3084866" algn="l"/>
                <a:tab pos="3427628" algn="l"/>
                <a:tab pos="3770391" algn="l"/>
                <a:tab pos="4113154" algn="l"/>
                <a:tab pos="4455917" algn="l"/>
                <a:tab pos="4798680" algn="l"/>
                <a:tab pos="5141443" algn="l"/>
                <a:tab pos="5484205" algn="l"/>
                <a:tab pos="5826968" algn="l"/>
                <a:tab pos="6169731" algn="l"/>
                <a:tab pos="6512494" algn="l"/>
                <a:tab pos="6855257" algn="l"/>
                <a:tab pos="7055202" algn="l"/>
              </a:tabLst>
            </a:pPr>
            <a:r>
              <a:rPr lang="en-US" altLang="en-US" sz="2099" dirty="0">
                <a:solidFill>
                  <a:schemeClr val="bg1"/>
                </a:solidFill>
              </a:rPr>
              <a:t>Zooming in on a problem area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7" y="1593774"/>
            <a:ext cx="5049849" cy="378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0" name="TextBox 1"/>
          <p:cNvSpPr txBox="1">
            <a:spLocks noChangeArrowheads="1"/>
          </p:cNvSpPr>
          <p:nvPr/>
        </p:nvSpPr>
        <p:spPr bwMode="auto">
          <a:xfrm>
            <a:off x="5076056" y="2293598"/>
            <a:ext cx="3641890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AU" altLang="en-US" dirty="0">
                <a:solidFill>
                  <a:schemeClr val="accent2"/>
                </a:solidFill>
              </a:rPr>
              <a:t>Highlights problems with convective parameterization and its link to cloud fields.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76056" y="3158835"/>
            <a:ext cx="4067944" cy="1466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227" indent="-214227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rgbClr val="00B050"/>
                </a:solidFill>
                <a:latin typeface="Arial" charset="0"/>
              </a:rPr>
              <a:t>Discrete time step character</a:t>
            </a:r>
          </a:p>
          <a:p>
            <a:pPr marL="771216" lvl="1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rgbClr val="00B050"/>
                </a:solidFill>
                <a:latin typeface="Arial" charset="0"/>
              </a:rPr>
              <a:t>Oscillations in time</a:t>
            </a:r>
          </a:p>
          <a:p>
            <a:pPr marL="214227" indent="-214227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rgbClr val="00B050"/>
                </a:solidFill>
                <a:latin typeface="Arial" charset="0"/>
              </a:rPr>
              <a:t>Independent point profiles</a:t>
            </a:r>
          </a:p>
          <a:p>
            <a:pPr marL="771216" lvl="1">
              <a:buFont typeface="Arial" panose="020B0604020202020204" pitchFamily="34" charset="0"/>
              <a:buChar char="•"/>
              <a:defRPr/>
            </a:pPr>
            <a:r>
              <a:rPr lang="en-AU" sz="1600" dirty="0" err="1">
                <a:solidFill>
                  <a:srgbClr val="00B050"/>
                </a:solidFill>
                <a:latin typeface="Arial" charset="0"/>
              </a:rPr>
              <a:t>Meso</a:t>
            </a:r>
            <a:r>
              <a:rPr lang="en-AU" sz="1600" dirty="0">
                <a:solidFill>
                  <a:srgbClr val="00B050"/>
                </a:solidFill>
                <a:latin typeface="Arial" charset="0"/>
              </a:rPr>
              <a:t>-scale structure not explicit</a:t>
            </a:r>
          </a:p>
          <a:p>
            <a:pPr marL="214227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rgbClr val="00B050"/>
                </a:solidFill>
                <a:latin typeface="Arial" charset="0"/>
              </a:rPr>
              <a:t>Coupling to large scale cloud problematic</a:t>
            </a:r>
          </a:p>
        </p:txBody>
      </p:sp>
    </p:spTree>
    <p:extLst>
      <p:ext uri="{BB962C8B-B14F-4D97-AF65-F5344CB8AC3E}">
        <p14:creationId xmlns:p14="http://schemas.microsoft.com/office/powerpoint/2010/main" val="4045832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971600" y="116632"/>
            <a:ext cx="6796930" cy="56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4" tIns="33737" rIns="67474" bIns="33737" anchor="b"/>
          <a:lstStyle>
            <a:lvl1pPr eaLnBrk="0" hangingPunct="0">
              <a:lnSpc>
                <a:spcPct val="97000"/>
              </a:lnSpc>
              <a:spcAft>
                <a:spcPts val="1425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6F93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1pPr>
            <a:lvl2pPr eaLnBrk="0" hangingPunct="0">
              <a:lnSpc>
                <a:spcPct val="97000"/>
              </a:lnSpc>
              <a:spcAft>
                <a:spcPts val="1138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16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2pPr>
            <a:lvl3pPr eaLnBrk="0" hangingPunct="0">
              <a:lnSpc>
                <a:spcPct val="97000"/>
              </a:lnSpc>
              <a:spcAft>
                <a:spcPts val="85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14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3pPr>
            <a:lvl4pPr eaLnBrk="0" hangingPunct="0">
              <a:lnSpc>
                <a:spcPct val="97000"/>
              </a:lnSpc>
              <a:spcAft>
                <a:spcPts val="575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14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4pPr>
            <a:lvl5pPr eaLnBrk="0" hangingPunct="0">
              <a:lnSpc>
                <a:spcPct val="97000"/>
              </a:lnSpc>
              <a:spcAft>
                <a:spcPts val="288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  <a:buClrTx/>
              <a:buFontTx/>
              <a:buNone/>
            </a:pPr>
            <a:r>
              <a:rPr lang="en-AU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The promise of </a:t>
            </a:r>
            <a:r>
              <a:rPr lang="en-AU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Himawari</a:t>
            </a:r>
            <a:r>
              <a:rPr lang="en-AU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582" y="1340768"/>
            <a:ext cx="7341948" cy="368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227" indent="-214227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>
                <a:solidFill>
                  <a:schemeClr val="accent1"/>
                </a:solidFill>
              </a:rPr>
              <a:t>Higher time frequency is closer to model time step</a:t>
            </a:r>
          </a:p>
          <a:p>
            <a:pPr marL="214227" indent="-214227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>
                <a:solidFill>
                  <a:schemeClr val="accent1"/>
                </a:solidFill>
              </a:rPr>
              <a:t>ACCESS-C models are close to same spatial resolution</a:t>
            </a:r>
          </a:p>
          <a:p>
            <a:pPr marL="214227" indent="-214227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>
                <a:solidFill>
                  <a:schemeClr val="accent1"/>
                </a:solidFill>
              </a:rPr>
              <a:t>More channels mean more information to match</a:t>
            </a:r>
          </a:p>
          <a:p>
            <a:pPr marL="214227" indent="-214227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>
                <a:solidFill>
                  <a:schemeClr val="accent1"/>
                </a:solidFill>
              </a:rPr>
              <a:t>GEOCAT products give satellite-to-model viewpoint</a:t>
            </a:r>
          </a:p>
          <a:p>
            <a:pPr marL="214227" indent="-214227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dirty="0">
              <a:solidFill>
                <a:schemeClr val="accent1"/>
              </a:solidFill>
            </a:endParaRPr>
          </a:p>
          <a:p>
            <a:pPr marL="214227" indent="-214227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dirty="0">
              <a:solidFill>
                <a:schemeClr val="accent1"/>
              </a:solidFill>
            </a:endParaRPr>
          </a:p>
          <a:p>
            <a:pPr marL="214227" indent="-214227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>
                <a:solidFill>
                  <a:schemeClr val="accent1"/>
                </a:solidFill>
              </a:rPr>
              <a:t>Can we use the data to directly validate the cloud budget equations?</a:t>
            </a:r>
          </a:p>
          <a:p>
            <a:pPr marL="771216" lvl="1">
              <a:buFont typeface="Wingdings" panose="05000000000000000000" pitchFamily="2" charset="2"/>
              <a:buChar char="Ø"/>
            </a:pPr>
            <a:r>
              <a:rPr lang="en-AU" sz="1600" dirty="0">
                <a:solidFill>
                  <a:schemeClr val="tx1"/>
                </a:solidFill>
              </a:rPr>
              <a:t>The differences between cloud position and consequent rainfall gives indirect information on microphysics</a:t>
            </a:r>
          </a:p>
          <a:p>
            <a:pPr marL="771216" lvl="1">
              <a:buFont typeface="Wingdings" panose="05000000000000000000" pitchFamily="2" charset="2"/>
              <a:buChar char="Ø"/>
            </a:pPr>
            <a:r>
              <a:rPr lang="en-AU" sz="1600" dirty="0">
                <a:solidFill>
                  <a:schemeClr val="tx1"/>
                </a:solidFill>
              </a:rPr>
              <a:t>10 minute intervals allow us to watch clouds evolving </a:t>
            </a:r>
          </a:p>
        </p:txBody>
      </p:sp>
    </p:spTree>
    <p:extLst>
      <p:ext uri="{BB962C8B-B14F-4D97-AF65-F5344CB8AC3E}">
        <p14:creationId xmlns:p14="http://schemas.microsoft.com/office/powerpoint/2010/main" val="116398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3815653" y="5426089"/>
            <a:ext cx="5327157" cy="5724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  <p:sp>
        <p:nvSpPr>
          <p:cNvPr id="19463" name="Rectangle 6"/>
          <p:cNvSpPr>
            <a:spLocks noChangeArrowheads="1"/>
          </p:cNvSpPr>
          <p:nvPr/>
        </p:nvSpPr>
        <p:spPr bwMode="auto">
          <a:xfrm>
            <a:off x="1627691" y="1022887"/>
            <a:ext cx="3465746" cy="136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4" tIns="33737" rIns="67474" bIns="33737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  <a:latin typeface="Gill Sans MT" panose="020B0502020104020203" pitchFamily="34" charset="0"/>
              </a:rPr>
              <a:t>Lawrie Rikus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  <a:latin typeface="Gill Sans MT" panose="020B0502020104020203" pitchFamily="34" charset="0"/>
              </a:rPr>
              <a:t>Earth Systems Modelling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  <a:latin typeface="Gill Sans MT" panose="020B0502020104020203" pitchFamily="34" charset="0"/>
              </a:rPr>
              <a:t>Research and Development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  <a:latin typeface="Gill Sans MT" panose="020B0502020104020203" pitchFamily="34" charset="0"/>
              </a:rPr>
              <a:t>Phone: 03 9669 4452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  <a:latin typeface="Gill Sans MT" panose="020B0502020104020203" pitchFamily="34" charset="0"/>
              </a:rPr>
              <a:t>Email: l.rikus@bom.gov.au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  <a:latin typeface="Gill Sans MT" panose="020B0502020104020203" pitchFamily="34" charset="0"/>
              </a:rPr>
              <a:t>Web: </a:t>
            </a:r>
            <a:r>
              <a:rPr lang="en-US" altLang="en-US" sz="120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www.bom.gov.au</a:t>
            </a:r>
            <a:endParaRPr lang="en-US" altLang="en-US" sz="120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946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1873"/>
            <a:ext cx="6855322" cy="262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5" name="Rectangle 8"/>
          <p:cNvSpPr>
            <a:spLocks noChangeArrowheads="1"/>
          </p:cNvSpPr>
          <p:nvPr/>
        </p:nvSpPr>
        <p:spPr bwMode="auto">
          <a:xfrm>
            <a:off x="1025918" y="3433761"/>
            <a:ext cx="2420786" cy="53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3737" rIns="0" bIns="33737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itchFamily="32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999">
                <a:solidFill>
                  <a:srgbClr val="FFFFFF"/>
                </a:solidFill>
                <a:latin typeface="Gill Sans MT" panose="020B0502020104020203" pitchFamily="34" charset="0"/>
              </a:rPr>
              <a:t>Thank you</a:t>
            </a:r>
          </a:p>
        </p:txBody>
      </p:sp>
      <p:sp>
        <p:nvSpPr>
          <p:cNvPr id="19468" name="Rectangle 11"/>
          <p:cNvSpPr>
            <a:spLocks noChangeArrowheads="1"/>
          </p:cNvSpPr>
          <p:nvPr/>
        </p:nvSpPr>
        <p:spPr bwMode="auto">
          <a:xfrm>
            <a:off x="6785104" y="3371873"/>
            <a:ext cx="2357707" cy="1049721"/>
          </a:xfrm>
          <a:prstGeom prst="rect">
            <a:avLst/>
          </a:prstGeom>
          <a:solidFill>
            <a:srgbClr val="A6DF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122238" y="188640"/>
            <a:ext cx="6056892" cy="561756"/>
          </a:xfrm>
        </p:spPr>
        <p:txBody>
          <a:bodyPr/>
          <a:lstStyle/>
          <a:p>
            <a:pPr>
              <a:tabLst>
                <a:tab pos="0" algn="l"/>
                <a:tab pos="342763" algn="l"/>
                <a:tab pos="685526" algn="l"/>
                <a:tab pos="1028289" algn="l"/>
                <a:tab pos="1371051" algn="l"/>
                <a:tab pos="1713814" algn="l"/>
                <a:tab pos="2056577" algn="l"/>
                <a:tab pos="2399340" algn="l"/>
                <a:tab pos="2742103" algn="l"/>
                <a:tab pos="3084866" algn="l"/>
                <a:tab pos="3427628" algn="l"/>
                <a:tab pos="3770391" algn="l"/>
                <a:tab pos="4113154" algn="l"/>
                <a:tab pos="4455917" algn="l"/>
                <a:tab pos="4798680" algn="l"/>
                <a:tab pos="5141443" algn="l"/>
                <a:tab pos="5484205" algn="l"/>
                <a:tab pos="5826968" algn="l"/>
                <a:tab pos="6169731" algn="l"/>
                <a:tab pos="6512494" algn="l"/>
                <a:tab pos="6855257" algn="l"/>
              </a:tabLst>
            </a:pPr>
            <a:r>
              <a:rPr lang="en-US" altLang="en-US" sz="2699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52315" y="1593773"/>
            <a:ext cx="7796739" cy="383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4" tIns="33737" rIns="67474" bIns="33737"/>
          <a:lstStyle>
            <a:lvl1pPr marL="277813" indent="-277813" eaLnBrk="0" hangingPunct="0">
              <a:lnSpc>
                <a:spcPct val="97000"/>
              </a:lnSpc>
              <a:spcAft>
                <a:spcPts val="1425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6F93"/>
                </a:solidFill>
                <a:latin typeface="Gill Sans MT" pitchFamily="32" charset="0"/>
                <a:ea typeface="ＭＳ Ｐゴシック" pitchFamily="32" charset="-128"/>
              </a:defRPr>
            </a:lvl1pPr>
            <a:lvl2pPr marL="738188" indent="-280988" eaLnBrk="0" hangingPunct="0">
              <a:lnSpc>
                <a:spcPct val="97000"/>
              </a:lnSpc>
              <a:spcAft>
                <a:spcPts val="1138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16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2pPr>
            <a:lvl3pPr eaLnBrk="0" hangingPunct="0">
              <a:lnSpc>
                <a:spcPct val="97000"/>
              </a:lnSpc>
              <a:spcAft>
                <a:spcPts val="850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14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3pPr>
            <a:lvl4pPr eaLnBrk="0" hangingPunct="0">
              <a:lnSpc>
                <a:spcPct val="97000"/>
              </a:lnSpc>
              <a:spcAft>
                <a:spcPts val="575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14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4pPr>
            <a:lvl5pPr eaLnBrk="0" hangingPunct="0">
              <a:lnSpc>
                <a:spcPct val="97000"/>
              </a:lnSpc>
              <a:spcAft>
                <a:spcPts val="288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499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n-US" sz="1499" dirty="0">
                <a:latin typeface="Arial" charset="0"/>
              </a:rPr>
              <a:t>Scheme initially designed for model evaluation</a:t>
            </a:r>
          </a:p>
          <a:p>
            <a:pPr lvl="1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200" dirty="0">
                <a:latin typeface="Arial" charset="0"/>
              </a:rPr>
              <a:t>Direct comparison of model with satellite data</a:t>
            </a:r>
          </a:p>
          <a:p>
            <a:pPr lvl="1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200" dirty="0">
                <a:latin typeface="Arial" charset="0"/>
              </a:rPr>
              <a:t>Test for radiative transfer and cloud fields</a:t>
            </a:r>
          </a:p>
          <a:p>
            <a:pPr lvl="1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200" dirty="0">
                <a:latin typeface="Arial" charset="0"/>
              </a:rPr>
              <a:t>This is a model-to-satellite scheme (as opposed to satellite-to-product)</a:t>
            </a:r>
          </a:p>
          <a:p>
            <a:pPr marL="208276" lvl="2" indent="-208276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499" dirty="0">
                <a:solidFill>
                  <a:srgbClr val="006F93"/>
                </a:solidFill>
                <a:latin typeface="Arial" charset="0"/>
              </a:rPr>
              <a:t>Geostationary satellite data is perfect for regional scale NWP</a:t>
            </a:r>
          </a:p>
          <a:p>
            <a:pPr lvl="1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200" dirty="0">
                <a:latin typeface="Arial" charset="0"/>
              </a:rPr>
              <a:t>large scale</a:t>
            </a:r>
          </a:p>
          <a:p>
            <a:pPr lvl="2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050" dirty="0">
                <a:latin typeface="Arial" charset="0"/>
              </a:rPr>
              <a:t>Compatible with regional models</a:t>
            </a:r>
          </a:p>
          <a:p>
            <a:pPr lvl="2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050" dirty="0">
                <a:latin typeface="Arial" charset="0"/>
              </a:rPr>
              <a:t>Numbers of pixels per grid square is (usually) large</a:t>
            </a:r>
          </a:p>
          <a:p>
            <a:pPr lvl="1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200" dirty="0">
                <a:latin typeface="Arial" charset="0"/>
              </a:rPr>
              <a:t>available at least hourly</a:t>
            </a:r>
          </a:p>
          <a:p>
            <a:pPr lvl="2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050" dirty="0">
                <a:latin typeface="Arial" charset="0"/>
              </a:rPr>
              <a:t>Ties in with forecast output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499" dirty="0">
                <a:latin typeface="Arial" charset="0"/>
              </a:rPr>
              <a:t>Synthetic imagery is a readily accessible summary of the model state</a:t>
            </a:r>
          </a:p>
          <a:p>
            <a:pPr lvl="1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charset="2"/>
              <a:buChar char=""/>
              <a:defRPr/>
            </a:pPr>
            <a:r>
              <a:rPr lang="en-US" altLang="en-US" sz="1200" dirty="0">
                <a:solidFill>
                  <a:srgbClr val="FF0000"/>
                </a:solidFill>
                <a:latin typeface="Arial" charset="0"/>
              </a:rPr>
              <a:t>Forecasters trained to evaluate satellite imagery can apply same techniques to the model forecast imagery – synthetic imagery</a:t>
            </a:r>
            <a:r>
              <a:rPr lang="en-US" altLang="en-US" sz="1200" dirty="0">
                <a:latin typeface="Arial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5011" y="2349302"/>
            <a:ext cx="7233978" cy="3201004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699" dirty="0">
                <a:solidFill>
                  <a:schemeClr val="tx2"/>
                </a:solidFill>
              </a:rPr>
              <a:t>Time to return to the original purpose</a:t>
            </a:r>
          </a:p>
          <a:p>
            <a:endParaRPr lang="en-AU" sz="2699" dirty="0">
              <a:solidFill>
                <a:schemeClr val="tx2"/>
              </a:solidFill>
            </a:endParaRPr>
          </a:p>
          <a:p>
            <a:pPr marL="428454" indent="-428454">
              <a:buFont typeface="Wingdings" panose="05000000000000000000" pitchFamily="2" charset="2"/>
              <a:buChar char="Ø"/>
            </a:pPr>
            <a:r>
              <a:rPr lang="en-AU" sz="2099" dirty="0">
                <a:solidFill>
                  <a:schemeClr val="tx2"/>
                </a:solidFill>
              </a:rPr>
              <a:t>APS1 models stable for a couple of years</a:t>
            </a:r>
          </a:p>
          <a:p>
            <a:pPr marL="985443" lvl="1" indent="-428454">
              <a:buFont typeface="Wingdings" panose="05000000000000000000" pitchFamily="2" charset="2"/>
              <a:buChar char="Ø"/>
            </a:pPr>
            <a:r>
              <a:rPr lang="en-AU" sz="1799" dirty="0">
                <a:solidFill>
                  <a:schemeClr val="tx1"/>
                </a:solidFill>
              </a:rPr>
              <a:t>Years of hourly data</a:t>
            </a:r>
          </a:p>
          <a:p>
            <a:pPr marL="985443" lvl="1" indent="-428454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AU" sz="1799" dirty="0">
                <a:solidFill>
                  <a:schemeClr val="tx1"/>
                </a:solidFill>
              </a:rPr>
              <a:t>Data mining, image analysis technology has evolved to be highly applicable (and as python tools)</a:t>
            </a:r>
          </a:p>
          <a:p>
            <a:pPr marL="428454" indent="-428454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AU" sz="2099" dirty="0" err="1">
                <a:solidFill>
                  <a:schemeClr val="tx2"/>
                </a:solidFill>
              </a:rPr>
              <a:t>Himawari</a:t>
            </a:r>
            <a:r>
              <a:rPr lang="en-AU" sz="2099" dirty="0">
                <a:solidFill>
                  <a:schemeClr val="tx2"/>
                </a:solidFill>
              </a:rPr>
              <a:t> 8 data an order of magnitude more useful</a:t>
            </a:r>
          </a:p>
          <a:p>
            <a:pPr marL="985443" lvl="1" indent="-428454">
              <a:buFont typeface="Wingdings" panose="05000000000000000000" pitchFamily="2" charset="2"/>
              <a:buChar char="Ø"/>
            </a:pPr>
            <a:r>
              <a:rPr lang="en-AU" sz="1799" dirty="0">
                <a:solidFill>
                  <a:schemeClr val="tx1"/>
                </a:solidFill>
              </a:rPr>
              <a:t>10 minute, higher spatial resolution</a:t>
            </a:r>
          </a:p>
          <a:p>
            <a:pPr marL="985443" lvl="1" indent="-428454">
              <a:buFont typeface="Wingdings" panose="05000000000000000000" pitchFamily="2" charset="2"/>
              <a:buChar char="Ø"/>
            </a:pPr>
            <a:r>
              <a:rPr lang="en-AU" sz="1799" dirty="0">
                <a:solidFill>
                  <a:schemeClr val="tx1"/>
                </a:solidFill>
              </a:rPr>
              <a:t>More useful channels</a:t>
            </a:r>
          </a:p>
          <a:p>
            <a:endParaRPr lang="en-AU" sz="2699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978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971600" y="116632"/>
            <a:ext cx="6272832" cy="561756"/>
          </a:xfrm>
        </p:spPr>
        <p:txBody>
          <a:bodyPr/>
          <a:lstStyle/>
          <a:p>
            <a:pPr>
              <a:tabLst>
                <a:tab pos="0" algn="l"/>
                <a:tab pos="342763" algn="l"/>
                <a:tab pos="685526" algn="l"/>
                <a:tab pos="1028289" algn="l"/>
                <a:tab pos="1371051" algn="l"/>
                <a:tab pos="1713814" algn="l"/>
                <a:tab pos="2056577" algn="l"/>
                <a:tab pos="2399340" algn="l"/>
                <a:tab pos="2742103" algn="l"/>
                <a:tab pos="3084866" algn="l"/>
                <a:tab pos="3427628" algn="l"/>
                <a:tab pos="3770391" algn="l"/>
                <a:tab pos="4113154" algn="l"/>
                <a:tab pos="4455917" algn="l"/>
                <a:tab pos="4798680" algn="l"/>
                <a:tab pos="5141443" algn="l"/>
                <a:tab pos="5484205" algn="l"/>
                <a:tab pos="5826968" algn="l"/>
                <a:tab pos="6169731" algn="l"/>
                <a:tab pos="6512494" algn="l"/>
                <a:tab pos="6855257" algn="l"/>
              </a:tabLst>
            </a:pPr>
            <a:r>
              <a:rPr lang="en-US" altLang="en-US" sz="2099" dirty="0">
                <a:solidFill>
                  <a:schemeClr val="bg1"/>
                </a:solidFill>
              </a:rPr>
              <a:t>The model-to-satellite paradigm</a:t>
            </a: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252314" y="1728261"/>
            <a:ext cx="8784182" cy="413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4" tIns="33737" rIns="67474" bIns="33737"/>
          <a:lstStyle>
            <a:lvl1pPr marL="277813" indent="-277813" eaLnBrk="0" hangingPunct="0">
              <a:lnSpc>
                <a:spcPct val="97000"/>
              </a:lnSpc>
              <a:spcAft>
                <a:spcPts val="1425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6F93"/>
                </a:solidFill>
                <a:latin typeface="Gill Sans MT" pitchFamily="32" charset="0"/>
                <a:ea typeface="ＭＳ Ｐゴシック" pitchFamily="32" charset="-128"/>
              </a:defRPr>
            </a:lvl1pPr>
            <a:lvl2pPr marL="738188" indent="-280988" eaLnBrk="0" hangingPunct="0">
              <a:lnSpc>
                <a:spcPct val="97000"/>
              </a:lnSpc>
              <a:spcAft>
                <a:spcPts val="1138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16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2pPr>
            <a:lvl3pPr eaLnBrk="0" hangingPunct="0">
              <a:lnSpc>
                <a:spcPct val="97000"/>
              </a:lnSpc>
              <a:spcAft>
                <a:spcPts val="850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14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3pPr>
            <a:lvl4pPr eaLnBrk="0" hangingPunct="0">
              <a:lnSpc>
                <a:spcPct val="97000"/>
              </a:lnSpc>
              <a:spcAft>
                <a:spcPts val="575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14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4pPr>
            <a:lvl5pPr eaLnBrk="0" hangingPunct="0">
              <a:lnSpc>
                <a:spcPct val="97000"/>
              </a:lnSpc>
              <a:spcAft>
                <a:spcPts val="288"/>
              </a:spcAft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7813" algn="l"/>
                <a:tab pos="735013" algn="l"/>
                <a:tab pos="1192213" algn="l"/>
                <a:tab pos="1649413" algn="l"/>
                <a:tab pos="2106613" algn="l"/>
                <a:tab pos="2563813" algn="l"/>
                <a:tab pos="3021013" algn="l"/>
                <a:tab pos="3478213" algn="l"/>
                <a:tab pos="3935413" algn="l"/>
                <a:tab pos="4392613" algn="l"/>
                <a:tab pos="4849813" algn="l"/>
                <a:tab pos="5307013" algn="l"/>
                <a:tab pos="5764213" algn="l"/>
                <a:tab pos="6221413" algn="l"/>
                <a:tab pos="6678613" algn="l"/>
                <a:tab pos="7135813" algn="l"/>
                <a:tab pos="7593013" algn="l"/>
                <a:tab pos="8050213" algn="l"/>
                <a:tab pos="8507413" algn="l"/>
                <a:tab pos="8964613" algn="l"/>
                <a:tab pos="9421813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9pPr>
          </a:lstStyle>
          <a:p>
            <a:pPr marL="257072" indent="-257072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1800" dirty="0">
                <a:latin typeface="Arial" charset="0"/>
              </a:rPr>
              <a:t>Uses model's own radiative transfer scheme (or similar physically based code)</a:t>
            </a:r>
          </a:p>
          <a:p>
            <a:pPr marL="556990" lvl="1" indent="-214227"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400" dirty="0">
                <a:latin typeface="Arial" charset="0"/>
              </a:rPr>
              <a:t>All the required fields are available</a:t>
            </a:r>
          </a:p>
          <a:p>
            <a:pPr marL="556990" lvl="1" indent="-214227"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400" dirty="0">
                <a:latin typeface="Arial" charset="0"/>
              </a:rPr>
              <a:t>Tests model prognostic cloud fields – position, height, fraction</a:t>
            </a:r>
          </a:p>
          <a:p>
            <a:pPr marL="556990" lvl="1" indent="-214227"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400" dirty="0">
                <a:latin typeface="Arial" charset="0"/>
              </a:rPr>
              <a:t>Tests cloud optical property parameterization</a:t>
            </a:r>
          </a:p>
          <a:p>
            <a:pPr marL="556990" lvl="1" indent="-214227"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400" dirty="0">
                <a:latin typeface="Arial" charset="0"/>
              </a:rPr>
              <a:t>Tests radiative transfer assumptions – cloud overlap</a:t>
            </a:r>
          </a:p>
          <a:p>
            <a:pPr marL="556990" lvl="1" indent="-214227"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400" dirty="0">
                <a:latin typeface="Arial" charset="0"/>
              </a:rPr>
              <a:t>Tests model surface properties</a:t>
            </a:r>
          </a:p>
          <a:p>
            <a:pPr marL="257072" indent="-257072" eaLnBrk="1" hangingPunct="1">
              <a:lnSpc>
                <a:spcPct val="150000"/>
              </a:lnSpc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1800" dirty="0">
                <a:latin typeface="Arial" charset="0"/>
              </a:rPr>
              <a:t>Applied to every operational forecast every day</a:t>
            </a:r>
          </a:p>
          <a:p>
            <a:pPr marL="556990" lvl="1" indent="-214227"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400" dirty="0">
                <a:latin typeface="Arial" charset="0"/>
              </a:rPr>
              <a:t>Different model resolutions</a:t>
            </a:r>
          </a:p>
          <a:p>
            <a:pPr marL="556990" lvl="1" indent="-214227"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400" dirty="0">
                <a:latin typeface="Arial" charset="0"/>
              </a:rPr>
              <a:t>Sample a huge range of synoptic situations</a:t>
            </a:r>
          </a:p>
          <a:p>
            <a:pPr marL="556990" lvl="1" indent="-214227"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1499" dirty="0">
              <a:latin typeface="Arial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 typeface="Times New Roman" pitchFamily="16" charset="0"/>
              <a:buChar char="–"/>
              <a:defRPr/>
            </a:pPr>
            <a:endParaRPr lang="en-US" altLang="en-US" sz="1499" dirty="0">
              <a:latin typeface="Arial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ClrTx/>
              <a:buFontTx/>
              <a:buNone/>
              <a:defRPr/>
            </a:pPr>
            <a:endParaRPr lang="en-US" altLang="en-US" sz="12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292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971600" y="260648"/>
            <a:ext cx="6745325" cy="56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4" tIns="33737" rIns="67474" bIns="33737"/>
          <a:lstStyle>
            <a:lvl1pPr eaLnBrk="0" hangingPunct="0">
              <a:lnSpc>
                <a:spcPct val="97000"/>
              </a:lnSpc>
              <a:spcAft>
                <a:spcPts val="1425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6F93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1pPr>
            <a:lvl2pPr eaLnBrk="0" hangingPunct="0">
              <a:lnSpc>
                <a:spcPct val="97000"/>
              </a:lnSpc>
              <a:spcAft>
                <a:spcPts val="1138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16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2pPr>
            <a:lvl3pPr eaLnBrk="0" hangingPunct="0">
              <a:lnSpc>
                <a:spcPct val="97000"/>
              </a:lnSpc>
              <a:spcAft>
                <a:spcPts val="85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14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3pPr>
            <a:lvl4pPr eaLnBrk="0" hangingPunct="0">
              <a:lnSpc>
                <a:spcPct val="97000"/>
              </a:lnSpc>
              <a:spcAft>
                <a:spcPts val="575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14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4pPr>
            <a:lvl5pPr eaLnBrk="0" hangingPunct="0">
              <a:lnSpc>
                <a:spcPct val="97000"/>
              </a:lnSpc>
              <a:spcAft>
                <a:spcPts val="288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ＭＳ Ｐゴシック" pitchFamily="32" charset="-128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2099" dirty="0">
                <a:solidFill>
                  <a:schemeClr val="bg1"/>
                </a:solidFill>
                <a:latin typeface="Arial" panose="020B0604020202020204" pitchFamily="34" charset="0"/>
              </a:rPr>
              <a:t>The synthetic imagery code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323528" y="1124744"/>
            <a:ext cx="85689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4" tIns="33737" rIns="67474" bIns="33737"/>
          <a:lstStyle>
            <a:lvl1pPr marL="341313" indent="-339725" eaLnBrk="0" hangingPunct="0">
              <a:lnSpc>
                <a:spcPct val="97000"/>
              </a:lnSpc>
              <a:spcAft>
                <a:spcPts val="1425"/>
              </a:spcAft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6F93"/>
                </a:solidFill>
                <a:latin typeface="Gill Sans MT" pitchFamily="32" charset="0"/>
                <a:ea typeface="ＭＳ Ｐゴシック" pitchFamily="32" charset="-128"/>
              </a:defRPr>
            </a:lvl1pPr>
            <a:lvl2pPr marL="1198563" indent="-282575" eaLnBrk="0" hangingPunct="0">
              <a:lnSpc>
                <a:spcPct val="97000"/>
              </a:lnSpc>
              <a:spcAft>
                <a:spcPts val="1138"/>
              </a:spcAft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2pPr>
            <a:lvl3pPr marL="2057400" indent="-227013" eaLnBrk="0" hangingPunct="0">
              <a:lnSpc>
                <a:spcPct val="97000"/>
              </a:lnSpc>
              <a:spcAft>
                <a:spcPts val="850"/>
              </a:spcAft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410700" algn="l"/>
                <a:tab pos="10134600" algn="l"/>
                <a:tab pos="10858500" algn="l"/>
              </a:tabLst>
              <a:defRPr sz="14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3pPr>
            <a:lvl4pPr eaLnBrk="0" hangingPunct="0">
              <a:lnSpc>
                <a:spcPct val="97000"/>
              </a:lnSpc>
              <a:spcAft>
                <a:spcPts val="575"/>
              </a:spcAft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410700" algn="l"/>
                <a:tab pos="10134600" algn="l"/>
                <a:tab pos="10858500" algn="l"/>
              </a:tabLst>
              <a:defRPr sz="14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4pPr>
            <a:lvl5pPr eaLnBrk="0" hangingPunct="0">
              <a:lnSpc>
                <a:spcPct val="97000"/>
              </a:lnSpc>
              <a:spcAft>
                <a:spcPts val="288"/>
              </a:spcAft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5pPr>
            <a:lvl6pPr marL="25146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6pPr>
            <a:lvl7pPr marL="29718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7pPr>
            <a:lvl8pPr marL="34290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8pPr>
            <a:lvl9pPr marL="38862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Gill Sans MT" pitchFamily="32" charset="0"/>
                <a:ea typeface="ＭＳ Ｐゴシック" pitchFamily="32" charset="-128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000080"/>
              </a:buClr>
              <a:buSzPct val="52000"/>
              <a:buFont typeface="Wingdings" panose="05000000000000000000" pitchFamily="2" charset="2"/>
              <a:buChar char="Ø"/>
              <a:defRPr/>
            </a:pPr>
            <a:r>
              <a:rPr lang="en-US" altLang="en-US" sz="1349" dirty="0"/>
              <a:t>  </a:t>
            </a:r>
            <a:r>
              <a:rPr lang="en-US" altLang="en-US" sz="1800" dirty="0">
                <a:latin typeface="+mn-lt"/>
              </a:rPr>
              <a:t>Solves RT equation using parameterization-type code</a:t>
            </a:r>
            <a:endParaRPr lang="en-US" altLang="en-US" sz="1600" dirty="0">
              <a:latin typeface="+mn-lt"/>
            </a:endParaRPr>
          </a:p>
          <a:p>
            <a:pPr marL="900943" lvl="1" indent="-214227" eaLnBrk="1" hangingPunct="1">
              <a:lnSpc>
                <a:spcPct val="100000"/>
              </a:lnSpc>
              <a:spcAft>
                <a:spcPts val="30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en-US" sz="1200" dirty="0">
                <a:latin typeface="+mn-lt"/>
              </a:rPr>
              <a:t>  </a:t>
            </a:r>
            <a:r>
              <a:rPr lang="en-US" altLang="en-US" dirty="0">
                <a:latin typeface="+mn-lt"/>
              </a:rPr>
              <a:t>Same physical assumptions as </a:t>
            </a:r>
            <a:r>
              <a:rPr lang="en-US" altLang="en-US" dirty="0" smtClean="0">
                <a:latin typeface="+mn-lt"/>
              </a:rPr>
              <a:t>RT in the model</a:t>
            </a:r>
            <a:endParaRPr lang="en-US" altLang="en-US" dirty="0">
              <a:latin typeface="+mn-lt"/>
            </a:endParaRPr>
          </a:p>
          <a:p>
            <a:pPr marL="972466" lvl="1" indent="-285750" eaLnBrk="1" hangingPunct="1">
              <a:lnSpc>
                <a:spcPct val="100000"/>
              </a:lnSpc>
              <a:spcAft>
                <a:spcPts val="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en-US" dirty="0" smtClean="0">
                <a:latin typeface="+mn-lt"/>
              </a:rPr>
              <a:t>Takes </a:t>
            </a:r>
            <a:r>
              <a:rPr lang="en-US" altLang="en-US" dirty="0">
                <a:latin typeface="+mn-lt"/>
              </a:rPr>
              <a:t>account of spectral resolution function of specific satellite </a:t>
            </a:r>
            <a:r>
              <a:rPr lang="en-US" altLang="en-US" dirty="0" smtClean="0">
                <a:latin typeface="+mn-lt"/>
              </a:rPr>
              <a:t>channel</a:t>
            </a:r>
          </a:p>
          <a:p>
            <a:pPr marL="972466" lvl="1" indent="-285750" eaLnBrk="1" hangingPunct="1">
              <a:lnSpc>
                <a:spcPct val="100000"/>
              </a:lnSpc>
              <a:spcAft>
                <a:spcPts val="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endParaRPr lang="en-US" altLang="en-US" dirty="0"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rgbClr val="000080"/>
              </a:buClr>
              <a:buSzPct val="59000"/>
              <a:buFont typeface="Wingdings" panose="05000000000000000000" pitchFamily="2" charset="2"/>
              <a:buChar char="Ø"/>
              <a:defRPr/>
            </a:pPr>
            <a:r>
              <a:rPr lang="en-US" altLang="en-US" sz="1600" dirty="0">
                <a:latin typeface="+mn-lt"/>
              </a:rPr>
              <a:t>  </a:t>
            </a:r>
            <a:r>
              <a:rPr lang="en-US" altLang="en-US" sz="1800" dirty="0" smtClean="0">
                <a:latin typeface="+mn-lt"/>
              </a:rPr>
              <a:t>Initial </a:t>
            </a:r>
            <a:r>
              <a:rPr lang="en-US" altLang="en-US" sz="1800" dirty="0">
                <a:latin typeface="+mn-lt"/>
              </a:rPr>
              <a:t>code based on </a:t>
            </a:r>
            <a:r>
              <a:rPr lang="en-US" altLang="en-US" sz="1800" dirty="0" err="1">
                <a:latin typeface="+mn-lt"/>
              </a:rPr>
              <a:t>Fels</a:t>
            </a:r>
            <a:r>
              <a:rPr lang="en-US" altLang="en-US" sz="1800" dirty="0">
                <a:latin typeface="+mn-lt"/>
              </a:rPr>
              <a:t>-Schwarzkopf </a:t>
            </a:r>
            <a:r>
              <a:rPr lang="en-US" altLang="en-US" sz="1800" dirty="0" smtClean="0">
                <a:latin typeface="+mn-lt"/>
              </a:rPr>
              <a:t>parameterization </a:t>
            </a:r>
            <a:r>
              <a:rPr lang="en-US" altLang="en-US" sz="1800" dirty="0">
                <a:latin typeface="+mn-lt"/>
              </a:rPr>
              <a:t>in legacy models.</a:t>
            </a:r>
          </a:p>
          <a:p>
            <a:pPr marL="900943" lvl="1" indent="-214227" eaLnBrk="1" hangingPunct="1">
              <a:lnSpc>
                <a:spcPct val="100000"/>
              </a:lnSpc>
              <a:spcAft>
                <a:spcPts val="30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</a:rPr>
              <a:t>Simple </a:t>
            </a:r>
            <a:r>
              <a:rPr lang="en-US" altLang="en-US" dirty="0">
                <a:latin typeface="+mn-lt"/>
              </a:rPr>
              <a:t>band </a:t>
            </a:r>
            <a:r>
              <a:rPr lang="en-US" altLang="en-US" dirty="0" smtClean="0">
                <a:latin typeface="+mn-lt"/>
              </a:rPr>
              <a:t>cooling-to-space </a:t>
            </a:r>
            <a:r>
              <a:rPr lang="en-US" altLang="en-US" dirty="0">
                <a:latin typeface="+mn-lt"/>
              </a:rPr>
              <a:t>emissivity approach</a:t>
            </a:r>
          </a:p>
          <a:p>
            <a:pPr marL="972466" lvl="1" indent="-285750" eaLnBrk="1" hangingPunct="1">
              <a:lnSpc>
                <a:spcPct val="100000"/>
              </a:lnSpc>
              <a:spcAft>
                <a:spcPts val="30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en-US" dirty="0" smtClean="0">
                <a:latin typeface="+mn-lt"/>
              </a:rPr>
              <a:t>Spectral </a:t>
            </a:r>
            <a:r>
              <a:rPr lang="en-US" altLang="en-US" dirty="0">
                <a:latin typeface="+mn-lt"/>
              </a:rPr>
              <a:t>response </a:t>
            </a:r>
            <a:r>
              <a:rPr lang="en-US" altLang="en-US" dirty="0" smtClean="0">
                <a:latin typeface="+mn-lt"/>
              </a:rPr>
              <a:t>simply folded in by band </a:t>
            </a:r>
            <a:r>
              <a:rPr lang="en-US" altLang="en-US" dirty="0" err="1" smtClean="0">
                <a:latin typeface="+mn-lt"/>
              </a:rPr>
              <a:t>multiplcation</a:t>
            </a:r>
            <a:endParaRPr lang="en-US" altLang="en-US" dirty="0">
              <a:latin typeface="+mn-lt"/>
            </a:endParaRPr>
          </a:p>
          <a:p>
            <a:pPr lvl="2" eaLnBrk="1" hangingPunct="1">
              <a:lnSpc>
                <a:spcPct val="100000"/>
              </a:lnSpc>
              <a:spcAft>
                <a:spcPts val="300"/>
              </a:spcAft>
              <a:buClr>
                <a:srgbClr val="000080"/>
              </a:buClr>
              <a:buSzPct val="59000"/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rgbClr val="FF0000"/>
                </a:solidFill>
                <a:latin typeface="+mn-lt"/>
              </a:rPr>
              <a:t>Easy to add new satellite channels  </a:t>
            </a:r>
          </a:p>
          <a:p>
            <a:pPr marL="972466" lvl="1" indent="-285750" eaLnBrk="1" hangingPunct="1">
              <a:lnSpc>
                <a:spcPct val="100000"/>
              </a:lnSpc>
              <a:spcAft>
                <a:spcPts val="30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en-US" dirty="0" smtClean="0">
                <a:latin typeface="+mn-lt"/>
              </a:rPr>
              <a:t>Restricted </a:t>
            </a:r>
            <a:r>
              <a:rPr lang="en-US" altLang="en-US" dirty="0">
                <a:latin typeface="+mn-lt"/>
              </a:rPr>
              <a:t>to emission </a:t>
            </a:r>
            <a:r>
              <a:rPr lang="en-US" altLang="en-US" dirty="0" smtClean="0">
                <a:latin typeface="+mn-lt"/>
              </a:rPr>
              <a:t>channels</a:t>
            </a:r>
          </a:p>
          <a:p>
            <a:pPr marL="972466" lvl="1" indent="-285750" eaLnBrk="1" hangingPunct="1">
              <a:lnSpc>
                <a:spcPct val="100000"/>
              </a:lnSpc>
              <a:spcAft>
                <a:spcPts val="120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+mn-lt"/>
              </a:rPr>
              <a:t>Different formalism to UM so difficult to add in cloud assumptions</a:t>
            </a:r>
          </a:p>
          <a:p>
            <a:pPr eaLnBrk="1" hangingPunct="1">
              <a:lnSpc>
                <a:spcPct val="100000"/>
              </a:lnSpc>
              <a:buClr>
                <a:srgbClr val="000080"/>
              </a:buClr>
              <a:buSzPct val="59000"/>
              <a:buFont typeface="Wingdings" panose="05000000000000000000" pitchFamily="2" charset="2"/>
              <a:buChar char="Ø"/>
              <a:defRPr/>
            </a:pPr>
            <a:r>
              <a:rPr lang="en-US" altLang="en-US" sz="1600" dirty="0">
                <a:latin typeface="+mn-lt"/>
              </a:rPr>
              <a:t>  </a:t>
            </a:r>
            <a:r>
              <a:rPr lang="en-US" altLang="en-US" sz="1800" dirty="0">
                <a:latin typeface="+mn-lt"/>
              </a:rPr>
              <a:t>SES version added by </a:t>
            </a:r>
            <a:r>
              <a:rPr lang="en-US" altLang="en-US" sz="1800" dirty="0" err="1">
                <a:latin typeface="+mn-lt"/>
              </a:rPr>
              <a:t>Zhian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smtClean="0">
                <a:latin typeface="+mn-lt"/>
              </a:rPr>
              <a:t>Sun</a:t>
            </a:r>
          </a:p>
          <a:p>
            <a:pPr marL="972466" lvl="1" indent="-285750" eaLnBrk="1" hangingPunct="1">
              <a:lnSpc>
                <a:spcPct val="100000"/>
              </a:lnSpc>
              <a:spcAft>
                <a:spcPts val="30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+mn-lt"/>
              </a:rPr>
              <a:t>Same physics as UM</a:t>
            </a:r>
          </a:p>
          <a:p>
            <a:pPr lvl="2" eaLnBrk="1" hangingPunct="1">
              <a:lnSpc>
                <a:spcPct val="100000"/>
              </a:lnSpc>
              <a:spcAft>
                <a:spcPts val="300"/>
              </a:spcAft>
              <a:buClr>
                <a:srgbClr val="000080"/>
              </a:buClr>
              <a:buSzPct val="59000"/>
              <a:buFont typeface="Wingdings" panose="05000000000000000000" pitchFamily="2" charset="2"/>
              <a:buChar char="Ø"/>
              <a:defRPr/>
            </a:pPr>
            <a:r>
              <a:rPr lang="en-US" altLang="en-US" dirty="0" smtClean="0">
                <a:solidFill>
                  <a:srgbClr val="FF0000"/>
                </a:solidFill>
                <a:latin typeface="+mn-lt"/>
              </a:rPr>
              <a:t>Easy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to add in UM cloud property </a:t>
            </a:r>
            <a:r>
              <a:rPr lang="en-US" altLang="en-US" dirty="0" smtClean="0">
                <a:solidFill>
                  <a:srgbClr val="FF0000"/>
                </a:solidFill>
                <a:latin typeface="+mn-lt"/>
              </a:rPr>
              <a:t>treatments</a:t>
            </a:r>
          </a:p>
          <a:p>
            <a:pPr marL="972466" lvl="1" indent="-285750" eaLnBrk="1" hangingPunct="1">
              <a:lnSpc>
                <a:spcPct val="100000"/>
              </a:lnSpc>
              <a:spcAft>
                <a:spcPts val="30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+mn-lt"/>
              </a:rPr>
              <a:t>Requires spectral function to be pre-folded into band coefficients</a:t>
            </a:r>
          </a:p>
          <a:p>
            <a:pPr marL="972466" lvl="1" indent="-285750" eaLnBrk="1" hangingPunct="1">
              <a:lnSpc>
                <a:spcPct val="100000"/>
              </a:lnSpc>
              <a:spcAft>
                <a:spcPts val="300"/>
              </a:spcAft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+mn-lt"/>
              </a:rPr>
              <a:t>Model cloud scattering handled accurately</a:t>
            </a:r>
          </a:p>
          <a:p>
            <a:pPr lvl="1">
              <a:spcAft>
                <a:spcPts val="300"/>
              </a:spcAft>
              <a:buClr>
                <a:srgbClr val="000080"/>
              </a:buClr>
              <a:buSzPct val="70000"/>
              <a:buFont typeface="Times New Roman" pitchFamily="16" charset="0"/>
              <a:buNone/>
              <a:defRPr/>
            </a:pPr>
            <a:r>
              <a:rPr lang="en-US" altLang="en-US" sz="1000" dirty="0" smtClean="0"/>
              <a:t> </a:t>
            </a:r>
            <a:endParaRPr lang="en-US" altLang="en-US" sz="1000" dirty="0"/>
          </a:p>
          <a:p>
            <a:pPr lvl="2" eaLnBrk="1" hangingPunct="1">
              <a:lnSpc>
                <a:spcPct val="100000"/>
              </a:lnSpc>
              <a:buClrTx/>
              <a:buSzPct val="75000"/>
              <a:buFontTx/>
              <a:buNone/>
              <a:defRPr/>
            </a:pPr>
            <a:endParaRPr lang="en-US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62827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634953" cy="560619"/>
          </a:xfrm>
        </p:spPr>
        <p:txBody>
          <a:bodyPr/>
          <a:lstStyle/>
          <a:p>
            <a:r>
              <a:rPr lang="en-AU" dirty="0" smtClean="0"/>
              <a:t>ACCESS R:     IR1 </a:t>
            </a:r>
            <a:r>
              <a:rPr lang="en-AU" dirty="0"/>
              <a:t>Channel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41" y="1593513"/>
            <a:ext cx="5712768" cy="4284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7041" y="908720"/>
            <a:ext cx="52371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00B050"/>
                </a:solidFill>
              </a:rPr>
              <a:t>8 Days X Hourly forecasts (1 – 23 hours)</a:t>
            </a:r>
            <a:endParaRPr lang="en-A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0449"/>
            <a:ext cx="5484258" cy="411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682621" y="1772816"/>
            <a:ext cx="5690156" cy="3397389"/>
            <a:chOff x="3578101" y="1219396"/>
            <a:chExt cx="7590597" cy="4531514"/>
          </a:xfrm>
        </p:grpSpPr>
        <p:pic>
          <p:nvPicPr>
            <p:cNvPr id="10246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549" y="1844824"/>
              <a:ext cx="3558149" cy="390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7" name="TextBox 8"/>
            <p:cNvSpPr txBox="1">
              <a:spLocks noChangeArrowheads="1"/>
            </p:cNvSpPr>
            <p:nvPr/>
          </p:nvSpPr>
          <p:spPr bwMode="auto">
            <a:xfrm>
              <a:off x="8307838" y="1219396"/>
              <a:ext cx="2471928" cy="466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AU" altLang="en-US" dirty="0">
                  <a:solidFill>
                    <a:srgbClr val="00B050"/>
                  </a:solidFill>
                </a:rPr>
                <a:t>ACCESS-PH</a:t>
              </a:r>
            </a:p>
          </p:txBody>
        </p:sp>
        <p:cxnSp>
          <p:nvCxnSpPr>
            <p:cNvPr id="10248" name="Straight Arrow Connector 10"/>
            <p:cNvCxnSpPr>
              <a:cxnSpLocks noChangeShapeType="1"/>
              <a:stCxn id="10246" idx="1"/>
            </p:cNvCxnSpPr>
            <p:nvPr/>
          </p:nvCxnSpPr>
          <p:spPr bwMode="auto">
            <a:xfrm flipH="1">
              <a:off x="3578101" y="3797867"/>
              <a:ext cx="4032448" cy="351213"/>
            </a:xfrm>
            <a:prstGeom prst="straightConnector1">
              <a:avLst/>
            </a:prstGeom>
            <a:noFill/>
            <a:ln w="38100" algn="ctr">
              <a:solidFill>
                <a:schemeClr val="accent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63706" y="209931"/>
            <a:ext cx="6634953" cy="506634"/>
          </a:xfrm>
        </p:spPr>
        <p:txBody>
          <a:bodyPr/>
          <a:lstStyle/>
          <a:p>
            <a:r>
              <a:rPr lang="en-AU" altLang="en-US" sz="2099" b="1" dirty="0">
                <a:solidFill>
                  <a:schemeClr val="bg1"/>
                </a:solidFill>
              </a:rPr>
              <a:t>Regional models</a:t>
            </a:r>
          </a:p>
        </p:txBody>
      </p:sp>
    </p:spTree>
    <p:extLst>
      <p:ext uri="{BB962C8B-B14F-4D97-AF65-F5344CB8AC3E}">
        <p14:creationId xmlns:p14="http://schemas.microsoft.com/office/powerpoint/2010/main" val="338072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0449"/>
            <a:ext cx="5484258" cy="411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86" y="2241220"/>
            <a:ext cx="3276510" cy="306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9"/>
          <p:cNvSpPr txBox="1">
            <a:spLocks noChangeArrowheads="1"/>
          </p:cNvSpPr>
          <p:nvPr/>
        </p:nvSpPr>
        <p:spPr bwMode="auto">
          <a:xfrm>
            <a:off x="6660232" y="1772816"/>
            <a:ext cx="178364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AU" altLang="en-US" dirty="0">
                <a:solidFill>
                  <a:srgbClr val="00B050"/>
                </a:solidFill>
              </a:rPr>
              <a:t>ACCESS-AD</a:t>
            </a:r>
          </a:p>
        </p:txBody>
      </p:sp>
      <p:cxnSp>
        <p:nvCxnSpPr>
          <p:cNvPr id="11271" name="Straight Arrow Connector 12"/>
          <p:cNvCxnSpPr>
            <a:cxnSpLocks noChangeShapeType="1"/>
          </p:cNvCxnSpPr>
          <p:nvPr/>
        </p:nvCxnSpPr>
        <p:spPr bwMode="auto">
          <a:xfrm flipH="1">
            <a:off x="3600235" y="3705118"/>
            <a:ext cx="2105393" cy="317773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15616" y="203188"/>
            <a:ext cx="6634953" cy="506634"/>
          </a:xfrm>
        </p:spPr>
        <p:txBody>
          <a:bodyPr/>
          <a:lstStyle/>
          <a:p>
            <a:r>
              <a:rPr lang="en-AU" altLang="en-US" sz="2099" b="1" dirty="0">
                <a:solidFill>
                  <a:schemeClr val="bg1"/>
                </a:solidFill>
              </a:rPr>
              <a:t>Regional models</a:t>
            </a:r>
          </a:p>
        </p:txBody>
      </p:sp>
    </p:spTree>
    <p:extLst>
      <p:ext uri="{BB962C8B-B14F-4D97-AF65-F5344CB8AC3E}">
        <p14:creationId xmlns:p14="http://schemas.microsoft.com/office/powerpoint/2010/main" val="35746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115616" y="87450"/>
            <a:ext cx="6580968" cy="632093"/>
          </a:xfrm>
        </p:spPr>
        <p:txBody>
          <a:bodyPr/>
          <a:lstStyle/>
          <a:p>
            <a:r>
              <a:rPr lang="en-AU" altLang="en-US" sz="2099" b="1" dirty="0">
                <a:solidFill>
                  <a:schemeClr val="bg1"/>
                </a:solidFill>
              </a:rPr>
              <a:t>Regional models</a:t>
            </a:r>
          </a:p>
        </p:txBody>
      </p:sp>
      <p:pic>
        <p:nvPicPr>
          <p:cNvPr id="1229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0449"/>
            <a:ext cx="5484258" cy="411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9"/>
          <p:cNvSpPr txBox="1">
            <a:spLocks noChangeArrowheads="1"/>
          </p:cNvSpPr>
          <p:nvPr/>
        </p:nvSpPr>
        <p:spPr bwMode="auto">
          <a:xfrm>
            <a:off x="6662907" y="1687378"/>
            <a:ext cx="2215688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AU" altLang="en-US" dirty="0">
                <a:solidFill>
                  <a:srgbClr val="00B050"/>
                </a:solidFill>
              </a:rPr>
              <a:t>ACCESS-VT</a:t>
            </a:r>
          </a:p>
        </p:txBody>
      </p:sp>
      <p:cxnSp>
        <p:nvCxnSpPr>
          <p:cNvPr id="12294" name="Straight Arrow Connector 12"/>
          <p:cNvCxnSpPr>
            <a:cxnSpLocks noChangeShapeType="1"/>
          </p:cNvCxnSpPr>
          <p:nvPr/>
        </p:nvCxnSpPr>
        <p:spPr bwMode="auto">
          <a:xfrm flipH="1">
            <a:off x="3978706" y="3705117"/>
            <a:ext cx="1726922" cy="47963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29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28" y="2107923"/>
            <a:ext cx="3172967" cy="328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48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87624" y="213189"/>
            <a:ext cx="6634953" cy="506634"/>
          </a:xfrm>
        </p:spPr>
        <p:txBody>
          <a:bodyPr/>
          <a:lstStyle/>
          <a:p>
            <a:r>
              <a:rPr lang="en-AU" altLang="en-US" sz="2099" b="1" dirty="0">
                <a:solidFill>
                  <a:schemeClr val="bg1"/>
                </a:solidFill>
              </a:rPr>
              <a:t>Regional models</a:t>
            </a:r>
          </a:p>
        </p:txBody>
      </p:sp>
      <p:pic>
        <p:nvPicPr>
          <p:cNvPr id="1331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0449"/>
            <a:ext cx="5484258" cy="411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9"/>
          <p:cNvSpPr txBox="1">
            <a:spLocks noChangeArrowheads="1"/>
          </p:cNvSpPr>
          <p:nvPr/>
        </p:nvSpPr>
        <p:spPr bwMode="auto">
          <a:xfrm>
            <a:off x="6588224" y="1687518"/>
            <a:ext cx="1855648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AU" altLang="en-US" dirty="0">
                <a:solidFill>
                  <a:srgbClr val="00B050"/>
                </a:solidFill>
              </a:rPr>
              <a:t>ACCESS-SY</a:t>
            </a:r>
          </a:p>
        </p:txBody>
      </p:sp>
      <p:cxnSp>
        <p:nvCxnSpPr>
          <p:cNvPr id="13318" name="Straight Arrow Connector 12"/>
          <p:cNvCxnSpPr>
            <a:cxnSpLocks noChangeShapeType="1"/>
          </p:cNvCxnSpPr>
          <p:nvPr/>
        </p:nvCxnSpPr>
        <p:spPr bwMode="auto">
          <a:xfrm flipH="1">
            <a:off x="4194125" y="3705118"/>
            <a:ext cx="1511503" cy="426077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31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28" y="2107922"/>
            <a:ext cx="3251517" cy="337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os_solar.pptx" id="{BE4C6425-5F9C-4699-B723-9E020BDA8344}" vid="{A3B4421B-F51E-42EC-8437-4CFFAC25B9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os_solar.pptx" id="{BE4C6425-5F9C-4699-B723-9E020BDA8344}" vid="{9DA48A10-4B8D-4165-B425-25B8709B3D46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34781</TotalTime>
  <Words>608</Words>
  <Application>Microsoft Office PowerPoint</Application>
  <PresentationFormat>On-screen Show (4:3)</PresentationFormat>
  <Paragraphs>129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DejaVu Sans</vt:lpstr>
      <vt:lpstr>Gill Sans MT</vt:lpstr>
      <vt:lpstr>Times New Roman</vt:lpstr>
      <vt:lpstr>Wingdings</vt:lpstr>
      <vt:lpstr>1_Office Theme</vt:lpstr>
      <vt:lpstr>Office Theme</vt:lpstr>
      <vt:lpstr>PowerPoint Presentation</vt:lpstr>
      <vt:lpstr>Introduction</vt:lpstr>
      <vt:lpstr>The model-to-satellite paradigm</vt:lpstr>
      <vt:lpstr>PowerPoint Presentation</vt:lpstr>
      <vt:lpstr>ACCESS R:     IR1 Channel </vt:lpstr>
      <vt:lpstr>Regional models</vt:lpstr>
      <vt:lpstr>Regional models</vt:lpstr>
      <vt:lpstr>Regional models</vt:lpstr>
      <vt:lpstr>Regional models</vt:lpstr>
      <vt:lpstr>Regional models</vt:lpstr>
      <vt:lpstr>How can we compare the model and satellite data?</vt:lpstr>
      <vt:lpstr>PowerPoint Presentation</vt:lpstr>
      <vt:lpstr>PowerPoint Presentation</vt:lpstr>
      <vt:lpstr>Qualitative assessment</vt:lpstr>
      <vt:lpstr>Zooming in on a problem area</vt:lpstr>
      <vt:lpstr>The promise of Himawari 8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synthetic satellite imagery to assess numerical weather prediction</dc:title>
  <dc:creator>Lawrie Rikus</dc:creator>
  <cp:lastModifiedBy>Lawrence Rikus</cp:lastModifiedBy>
  <cp:revision>35</cp:revision>
  <cp:lastPrinted>1601-01-01T00:00:00Z</cp:lastPrinted>
  <dcterms:created xsi:type="dcterms:W3CDTF">1601-01-01T00:00:00Z</dcterms:created>
  <dcterms:modified xsi:type="dcterms:W3CDTF">2016-03-22T21:55:07Z</dcterms:modified>
</cp:coreProperties>
</file>